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64" r:id="rId4"/>
    <p:sldId id="265" r:id="rId5"/>
    <p:sldId id="263" r:id="rId6"/>
    <p:sldId id="262" r:id="rId7"/>
    <p:sldId id="275" r:id="rId8"/>
    <p:sldId id="276" r:id="rId9"/>
    <p:sldId id="277" r:id="rId10"/>
    <p:sldId id="278" r:id="rId11"/>
    <p:sldId id="274" r:id="rId12"/>
    <p:sldId id="279" r:id="rId13"/>
    <p:sldId id="273" r:id="rId14"/>
    <p:sldId id="280" r:id="rId15"/>
    <p:sldId id="260" r:id="rId16"/>
    <p:sldId id="281" r:id="rId17"/>
    <p:sldId id="266" r:id="rId18"/>
    <p:sldId id="282" r:id="rId19"/>
    <p:sldId id="284" r:id="rId20"/>
    <p:sldId id="283" r:id="rId21"/>
    <p:sldId id="267" r:id="rId22"/>
    <p:sldId id="268" r:id="rId23"/>
    <p:sldId id="269" r:id="rId24"/>
    <p:sldId id="270" r:id="rId25"/>
    <p:sldId id="261" r:id="rId26"/>
    <p:sldId id="271" r:id="rId27"/>
    <p:sldId id="272" r:id="rId2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020"/>
    <a:srgbClr val="FFFFFF"/>
    <a:srgbClr val="B8B8B8"/>
    <a:srgbClr val="6D5047"/>
    <a:srgbClr val="A8B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276" y="4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886BC-D6FA-432E-8229-C900A3CC2B2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1DF1-DA3B-4BE7-996B-D3A5EFCFD6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46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3140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63888" y="2492896"/>
            <a:ext cx="5112568" cy="1362075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563888" y="3933057"/>
            <a:ext cx="5112568" cy="1296144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B8B8B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7863-930D-42FA-80F6-DDE35BA177D3}" type="datetime1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Modèle de présentation Télécom ParisTech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64704"/>
            <a:ext cx="1540572" cy="201622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5805263"/>
            <a:ext cx="9144000" cy="1075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3527914" y="5445224"/>
            <a:ext cx="1874777" cy="288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5402691" y="5445224"/>
            <a:ext cx="1874777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7277468" y="5445224"/>
            <a:ext cx="1874777" cy="288032"/>
          </a:xfrm>
          <a:prstGeom prst="rect">
            <a:avLst/>
          </a:prstGeom>
          <a:solidFill>
            <a:srgbClr val="6D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96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442686" y="1556793"/>
            <a:ext cx="7211144" cy="403244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1910F-76B6-4C2B-BC78-52D9610CF63E}" type="datetime1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Modèle de présentation Télécom ParisTech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02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692696"/>
            <a:ext cx="2057400" cy="5433467"/>
          </a:xfrm>
        </p:spPr>
        <p:txBody>
          <a:bodyPr vert="eaVert"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92696"/>
            <a:ext cx="6019800" cy="5433467"/>
          </a:xfrm>
        </p:spPr>
        <p:txBody>
          <a:bodyPr vert="eaVert"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D158-91E0-4000-980E-7553DFDAF16F}" type="datetime1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13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ge 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491880" y="2348880"/>
            <a:ext cx="4966320" cy="1251570"/>
          </a:xfrm>
        </p:spPr>
        <p:txBody>
          <a:bodyPr anchor="t"/>
          <a:lstStyle>
            <a:lvl1pPr>
              <a:defRPr>
                <a:solidFill>
                  <a:srgbClr val="6D5047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3886200"/>
            <a:ext cx="4968552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B8B8B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527914" y="1844824"/>
            <a:ext cx="1874777" cy="288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5402691" y="1844824"/>
            <a:ext cx="1874777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7277468" y="1844824"/>
            <a:ext cx="1874777" cy="288032"/>
          </a:xfrm>
          <a:prstGeom prst="rect">
            <a:avLst/>
          </a:prstGeom>
          <a:solidFill>
            <a:srgbClr val="6D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61501"/>
            <a:ext cx="205172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02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98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0148-4D57-42A8-BE77-B1C13CA2346E}" type="datetime1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Modèle de présentation Télécom ParisTech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2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6CECE-AB40-4F41-A184-DF300FBB0ADE}" type="datetime1">
              <a:rPr lang="fr-FR" smtClean="0"/>
              <a:t>04/02/2020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Modèle de présentation Télécom ParisTech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77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53D23-01A4-4782-B4A9-7DBC6FE6F350}" type="datetime1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Modèle de présentation Télécom ParisTech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43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C0A8-60EC-40C8-88FB-F868C63CBC03}" type="datetime1">
              <a:rPr lang="fr-FR" smtClean="0"/>
              <a:t>04/02/2020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1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656" y="273050"/>
            <a:ext cx="1989857" cy="7796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68760"/>
            <a:ext cx="3008313" cy="48574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3DF0-625E-4FE4-98C6-AC1CB343744C}" type="datetime1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Modèle de présentation Télécom ParisTech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41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D7B8A-39B4-4171-B1E5-50825526ECF3}" type="datetime1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Modèle de présentation Télécom ParisTech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441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384053"/>
            <a:ext cx="1402632" cy="36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067944" y="6384053"/>
            <a:ext cx="4104456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66" y="6381328"/>
            <a:ext cx="533086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  <a:effectLst/>
              </a:defRPr>
            </a:lvl1pPr>
          </a:lstStyle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75656" y="428"/>
            <a:ext cx="7211144" cy="1124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42686" y="1556792"/>
            <a:ext cx="721114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9552" y="6381328"/>
            <a:ext cx="870010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67944" y="6381328"/>
            <a:ext cx="4104456" cy="360000"/>
          </a:xfrm>
          <a:prstGeom prst="rect">
            <a:avLst/>
          </a:prstGeom>
          <a:noFill/>
        </p:spPr>
        <p:txBody>
          <a:bodyPr vert="horz" lIns="91440" tIns="45720" rIns="14400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92696"/>
            <a:ext cx="467544" cy="36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467544" y="692696"/>
            <a:ext cx="467544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935088" y="692696"/>
            <a:ext cx="467544" cy="360040"/>
          </a:xfrm>
          <a:prstGeom prst="rect">
            <a:avLst/>
          </a:prstGeom>
          <a:solidFill>
            <a:srgbClr val="6D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1475656" y="6381328"/>
            <a:ext cx="2520280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Institut Mines-Télécom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42676"/>
            <a:ext cx="719724" cy="7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46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n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Clr>
          <a:srgbClr val="6D5047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─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4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771800" y="3573016"/>
            <a:ext cx="6048672" cy="136207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Hybrid</a:t>
            </a:r>
            <a:r>
              <a:rPr lang="fr-FR" dirty="0"/>
              <a:t> </a:t>
            </a:r>
            <a:r>
              <a:rPr lang="fr-FR" dirty="0" err="1"/>
              <a:t>Mesh</a:t>
            </a:r>
            <a:r>
              <a:rPr lang="fr-FR" dirty="0"/>
              <a:t> Volume </a:t>
            </a:r>
            <a:r>
              <a:rPr lang="fr-FR" dirty="0" err="1"/>
              <a:t>LoDs</a:t>
            </a:r>
            <a:r>
              <a:rPr lang="fr-FR" dirty="0"/>
              <a:t> for all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prefiltering</a:t>
            </a:r>
            <a:r>
              <a:rPr lang="fr-FR" dirty="0"/>
              <a:t> of </a:t>
            </a:r>
            <a:r>
              <a:rPr lang="fr-FR" dirty="0" err="1"/>
              <a:t>complex</a:t>
            </a:r>
            <a:r>
              <a:rPr lang="fr-FR" dirty="0"/>
              <a:t> 3d assets</a:t>
            </a:r>
          </a:p>
        </p:txBody>
      </p:sp>
    </p:spTree>
    <p:extLst>
      <p:ext uri="{BB962C8B-B14F-4D97-AF65-F5344CB8AC3E}">
        <p14:creationId xmlns:p14="http://schemas.microsoft.com/office/powerpoint/2010/main" val="957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F721BA-52F5-45D8-AE6B-5565A49A6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178885-E15D-4AE1-B678-6C6AF10D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1EAA06-E90F-4D89-8A6A-E8A14C8F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10</a:t>
            </a:fld>
            <a:endParaRPr lang="fr-FR" dirty="0"/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222CE35A-5A6B-4423-BBDD-48A3DE552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342716"/>
              </p:ext>
            </p:extLst>
          </p:nvPr>
        </p:nvGraphicFramePr>
        <p:xfrm>
          <a:off x="107504" y="177987"/>
          <a:ext cx="8856984" cy="598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19539506"/>
                    </a:ext>
                  </a:extLst>
                </a:gridCol>
                <a:gridCol w="3096342">
                  <a:extLst>
                    <a:ext uri="{9D8B030D-6E8A-4147-A177-3AD203B41FA5}">
                      <a16:colId xmlns:a16="http://schemas.microsoft.com/office/drawing/2014/main" val="1017266396"/>
                    </a:ext>
                  </a:extLst>
                </a:gridCol>
                <a:gridCol w="2808314">
                  <a:extLst>
                    <a:ext uri="{9D8B030D-6E8A-4147-A177-3AD203B41FA5}">
                      <a16:colId xmlns:a16="http://schemas.microsoft.com/office/drawing/2014/main" val="849376927"/>
                    </a:ext>
                  </a:extLst>
                </a:gridCol>
              </a:tblGrid>
              <a:tr h="15039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14491"/>
                  </a:ext>
                </a:extLst>
              </a:tr>
              <a:tr h="224166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621741"/>
                  </a:ext>
                </a:extLst>
              </a:tr>
              <a:tr h="224166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709177"/>
                  </a:ext>
                </a:extLst>
              </a:tr>
            </a:tbl>
          </a:graphicData>
        </a:graphic>
      </p:graphicFrame>
      <p:pic>
        <p:nvPicPr>
          <p:cNvPr id="13" name="Espace réservé du contenu 6">
            <a:extLst>
              <a:ext uri="{FF2B5EF4-FFF2-40B4-BE49-F238E27FC236}">
                <a16:creationId xmlns:a16="http://schemas.microsoft.com/office/drawing/2014/main" id="{7C898505-59C1-446B-AC0E-F0313D787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4" t="15109" r="78282" b="31094"/>
          <a:stretch/>
        </p:blipFill>
        <p:spPr>
          <a:xfrm>
            <a:off x="611560" y="332656"/>
            <a:ext cx="1728191" cy="1117823"/>
          </a:xfrm>
          <a:prstGeom prst="rect">
            <a:avLst/>
          </a:prstGeo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70DBD8F3-C230-492C-95AC-4384B01C6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5795" r="9323" b="14598"/>
          <a:stretch/>
        </p:blipFill>
        <p:spPr>
          <a:xfrm>
            <a:off x="318674" y="1725068"/>
            <a:ext cx="2550224" cy="2186984"/>
          </a:xfrm>
        </p:spPr>
      </p:pic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F5E0EBE-37DD-4CC8-82D7-EDB378316C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7606" r="8330" b="10372"/>
          <a:stretch/>
        </p:blipFill>
        <p:spPr>
          <a:xfrm>
            <a:off x="323527" y="3973964"/>
            <a:ext cx="2592289" cy="2149375"/>
          </a:xfrm>
          <a:prstGeom prst="rect">
            <a:avLst/>
          </a:prstGeom>
        </p:spPr>
      </p:pic>
      <p:pic>
        <p:nvPicPr>
          <p:cNvPr id="15" name="Image 14" descr="Une image contenant jouet&#10;&#10;Description générée automatiquement">
            <a:extLst>
              <a:ext uri="{FF2B5EF4-FFF2-40B4-BE49-F238E27FC236}">
                <a16:creationId xmlns:a16="http://schemas.microsoft.com/office/drawing/2014/main" id="{C6D87916-AB68-4853-B9C0-8AE91C6FAF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" t="8059" r="9877" b="5031"/>
          <a:stretch/>
        </p:blipFill>
        <p:spPr>
          <a:xfrm>
            <a:off x="3131839" y="3451556"/>
            <a:ext cx="2736305" cy="2682734"/>
          </a:xfrm>
          <a:prstGeom prst="rect">
            <a:avLst/>
          </a:prstGeom>
        </p:spPr>
      </p:pic>
      <p:pic>
        <p:nvPicPr>
          <p:cNvPr id="17" name="Image 16" descr="Une image contenant horloge, arc&#10;&#10;Description générée automatiquement">
            <a:extLst>
              <a:ext uri="{FF2B5EF4-FFF2-40B4-BE49-F238E27FC236}">
                <a16:creationId xmlns:a16="http://schemas.microsoft.com/office/drawing/2014/main" id="{9BABF58E-01F7-4AA3-8B9A-D57AEB5731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3048" r="21557"/>
          <a:stretch/>
        </p:blipFill>
        <p:spPr>
          <a:xfrm>
            <a:off x="4680009" y="1450479"/>
            <a:ext cx="1368153" cy="2212616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2C755C9-2F0B-4379-8DA2-D0589ED2AE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t="14814" r="16484"/>
          <a:stretch/>
        </p:blipFill>
        <p:spPr>
          <a:xfrm>
            <a:off x="6235339" y="3149093"/>
            <a:ext cx="2632618" cy="2940071"/>
          </a:xfrm>
          <a:prstGeom prst="rect">
            <a:avLst/>
          </a:prstGeom>
        </p:spPr>
      </p:pic>
      <p:pic>
        <p:nvPicPr>
          <p:cNvPr id="21" name="Image 20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75C3DAC8-93BA-4ED7-951F-6EF39A9B89F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" r="9337"/>
          <a:stretch/>
        </p:blipFill>
        <p:spPr>
          <a:xfrm>
            <a:off x="7236296" y="1628800"/>
            <a:ext cx="1386281" cy="1375298"/>
          </a:xfrm>
          <a:prstGeom prst="rect">
            <a:avLst/>
          </a:prstGeom>
        </p:spPr>
      </p:pic>
      <p:pic>
        <p:nvPicPr>
          <p:cNvPr id="22" name="Espace réservé du contenu 6">
            <a:extLst>
              <a:ext uri="{FF2B5EF4-FFF2-40B4-BE49-F238E27FC236}">
                <a16:creationId xmlns:a16="http://schemas.microsoft.com/office/drawing/2014/main" id="{E8DE7EA3-FE02-4C28-A211-48AD544A2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74" r="53327"/>
          <a:stretch/>
        </p:blipFill>
        <p:spPr>
          <a:xfrm>
            <a:off x="6348739" y="253569"/>
            <a:ext cx="1127033" cy="1523630"/>
          </a:xfrm>
          <a:prstGeom prst="rect">
            <a:avLst/>
          </a:prstGeom>
        </p:spPr>
      </p:pic>
      <p:pic>
        <p:nvPicPr>
          <p:cNvPr id="23" name="Espace réservé du contenu 6">
            <a:extLst>
              <a:ext uri="{FF2B5EF4-FFF2-40B4-BE49-F238E27FC236}">
                <a16:creationId xmlns:a16="http://schemas.microsoft.com/office/drawing/2014/main" id="{241F916D-D1CF-4B2A-8CF5-09DDF48DD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32" t="12219" b="26139"/>
          <a:stretch/>
        </p:blipFill>
        <p:spPr>
          <a:xfrm>
            <a:off x="3131839" y="236654"/>
            <a:ext cx="1988449" cy="13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89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05/02/2020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FAAAAF-EEB2-4212-88B6-6A5068ECC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5" y="1179695"/>
            <a:ext cx="6395084" cy="2095337"/>
          </a:xfrm>
          <a:prstGeom prst="rect">
            <a:avLst/>
          </a:prstGeom>
        </p:spPr>
      </p:pic>
      <p:sp>
        <p:nvSpPr>
          <p:cNvPr id="13" name="Titre 12">
            <a:extLst>
              <a:ext uri="{FF2B5EF4-FFF2-40B4-BE49-F238E27FC236}">
                <a16:creationId xmlns:a16="http://schemas.microsoft.com/office/drawing/2014/main" id="{42AB5674-F3CF-413B-B09F-D825B9BB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2 : Potentiel To Macro Surface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B052432-9AB6-4083-BEB4-182E0EC7FEB8}"/>
              </a:ext>
            </a:extLst>
          </p:cNvPr>
          <p:cNvSpPr txBox="1"/>
          <p:nvPr/>
        </p:nvSpPr>
        <p:spPr>
          <a:xfrm>
            <a:off x="90714" y="3245323"/>
            <a:ext cx="880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{List Potentiel Triangle} -&gt; {Component Connexe} -&gt; Intersection </a:t>
            </a:r>
            <a:r>
              <a:rPr lang="fr-FR" dirty="0" err="1"/>
              <a:t>Sphere</a:t>
            </a:r>
            <a:endParaRPr lang="fr-FR" dirty="0"/>
          </a:p>
        </p:txBody>
      </p:sp>
      <p:pic>
        <p:nvPicPr>
          <p:cNvPr id="16" name="Image 15" descr="Une image contenant jouet&#10;&#10;Description générée automatiquement">
            <a:extLst>
              <a:ext uri="{FF2B5EF4-FFF2-40B4-BE49-F238E27FC236}">
                <a16:creationId xmlns:a16="http://schemas.microsoft.com/office/drawing/2014/main" id="{B0013B56-0D2F-4A49-871F-039A7491E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512748"/>
            <a:ext cx="3593996" cy="27378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ED8593C-8BFA-4D08-BA1B-D9982B5E82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668381"/>
            <a:ext cx="2508563" cy="25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56D047-A91D-4A3D-B96F-D8CD1AF9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44623"/>
            <a:ext cx="7211144" cy="504056"/>
          </a:xfrm>
        </p:spPr>
        <p:txBody>
          <a:bodyPr/>
          <a:lstStyle/>
          <a:p>
            <a:r>
              <a:rPr lang="fr-FR" dirty="0"/>
              <a:t>Potentiel To Real Macro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29807971-01BA-4EF7-9F88-1D03068F4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779995"/>
              </p:ext>
            </p:extLst>
          </p:nvPr>
        </p:nvGraphicFramePr>
        <p:xfrm>
          <a:off x="0" y="548680"/>
          <a:ext cx="9036496" cy="54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8248">
                  <a:extLst>
                    <a:ext uri="{9D8B030D-6E8A-4147-A177-3AD203B41FA5}">
                      <a16:colId xmlns:a16="http://schemas.microsoft.com/office/drawing/2014/main" val="1300020211"/>
                    </a:ext>
                  </a:extLst>
                </a:gridCol>
                <a:gridCol w="4518248">
                  <a:extLst>
                    <a:ext uri="{9D8B030D-6E8A-4147-A177-3AD203B41FA5}">
                      <a16:colId xmlns:a16="http://schemas.microsoft.com/office/drawing/2014/main" val="862497851"/>
                    </a:ext>
                  </a:extLst>
                </a:gridCol>
              </a:tblGrid>
              <a:tr h="566627">
                <a:tc>
                  <a:txBody>
                    <a:bodyPr/>
                    <a:lstStyle/>
                    <a:p>
                      <a:r>
                        <a:rPr lang="fr-FR" dirty="0"/>
                        <a:t>Potentiel Macro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Real Macro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778119"/>
                  </a:ext>
                </a:extLst>
              </a:tr>
              <a:tr h="24169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011283"/>
                  </a:ext>
                </a:extLst>
              </a:tr>
              <a:tr h="24169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997374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CBD7E5-4ECD-4762-B165-80745908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6E37CD-C7D2-4989-9626-3D1D273E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CF22FC-24CE-4168-92E8-94A329EB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12" name="Image 11" descr="Une image contenant jouet&#10;&#10;Description générée automatiquement">
            <a:extLst>
              <a:ext uri="{FF2B5EF4-FFF2-40B4-BE49-F238E27FC236}">
                <a16:creationId xmlns:a16="http://schemas.microsoft.com/office/drawing/2014/main" id="{8C233A56-4F42-4B10-951A-532F2D721E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068959"/>
            <a:ext cx="3312368" cy="3114375"/>
          </a:xfrm>
          <a:prstGeom prst="rect">
            <a:avLst/>
          </a:prstGeom>
        </p:spPr>
      </p:pic>
      <p:pic>
        <p:nvPicPr>
          <p:cNvPr id="14" name="Image 13" descr="Une image contenant horloge, arc&#10;&#10;Description générée automatiquement">
            <a:extLst>
              <a:ext uri="{FF2B5EF4-FFF2-40B4-BE49-F238E27FC236}">
                <a16:creationId xmlns:a16="http://schemas.microsoft.com/office/drawing/2014/main" id="{87A21886-9E60-4276-99AC-294DA51B0B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t="2838" r="21425" b="1638"/>
          <a:stretch/>
        </p:blipFill>
        <p:spPr>
          <a:xfrm>
            <a:off x="2242969" y="1064487"/>
            <a:ext cx="2219295" cy="3319606"/>
          </a:xfrm>
          <a:prstGeom prst="rect">
            <a:avLst/>
          </a:prstGeom>
        </p:spPr>
      </p:pic>
      <p:pic>
        <p:nvPicPr>
          <p:cNvPr id="16" name="Image 15" descr="Une image contenant roue à vent, jouet&#10;&#10;Description générée automatiquement">
            <a:extLst>
              <a:ext uri="{FF2B5EF4-FFF2-40B4-BE49-F238E27FC236}">
                <a16:creationId xmlns:a16="http://schemas.microsoft.com/office/drawing/2014/main" id="{6DBC51EF-136C-4368-9353-D685C543E7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t="12337" r="10603" b="6995"/>
          <a:stretch/>
        </p:blipFill>
        <p:spPr>
          <a:xfrm>
            <a:off x="4572000" y="3334571"/>
            <a:ext cx="2952328" cy="283073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95504EC-027C-4B29-8AB0-1117D8A6FA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971"/>
          <a:stretch/>
        </p:blipFill>
        <p:spPr>
          <a:xfrm>
            <a:off x="-36512" y="-14383"/>
            <a:ext cx="1373918" cy="504057"/>
          </a:xfrm>
          <a:prstGeom prst="rect">
            <a:avLst/>
          </a:prstGeom>
        </p:spPr>
      </p:pic>
      <p:pic>
        <p:nvPicPr>
          <p:cNvPr id="10" name="Image 9" descr="Une image contenant horloge, dessin&#10;&#10;Description générée automatiquement">
            <a:extLst>
              <a:ext uri="{FF2B5EF4-FFF2-40B4-BE49-F238E27FC236}">
                <a16:creationId xmlns:a16="http://schemas.microsoft.com/office/drawing/2014/main" id="{7C1A9725-4D4A-45E4-A226-82EB28701E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8" t="2381" r="25273" b="14472"/>
          <a:stretch/>
        </p:blipFill>
        <p:spPr>
          <a:xfrm>
            <a:off x="6621765" y="1110786"/>
            <a:ext cx="2467814" cy="322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9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474DD-689A-4228-A283-2B96E788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Decimation</a:t>
            </a:r>
            <a:r>
              <a:rPr lang="fr-FR" dirty="0"/>
              <a:t> QEM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D47CA3-72B8-4DDB-A6C2-207987F6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840" y="836712"/>
            <a:ext cx="7211144" cy="4525963"/>
          </a:xfrm>
        </p:spPr>
        <p:txBody>
          <a:bodyPr/>
          <a:lstStyle/>
          <a:p>
            <a:pPr marL="914400" lvl="2" indent="0">
              <a:buNone/>
            </a:pPr>
            <a:r>
              <a:rPr lang="fr-FR" dirty="0"/>
              <a:t> </a:t>
            </a:r>
          </a:p>
          <a:p>
            <a:r>
              <a:rPr lang="fr-FR" dirty="0" err="1"/>
              <a:t>Compute</a:t>
            </a:r>
            <a:r>
              <a:rPr lang="fr-FR" dirty="0"/>
              <a:t> the Q matrices for all the initial </a:t>
            </a:r>
            <a:r>
              <a:rPr lang="fr-FR" dirty="0" err="1"/>
              <a:t>vertices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optimal contraction </a:t>
            </a:r>
            <a:r>
              <a:rPr lang="fr-FR" dirty="0" err="1"/>
              <a:t>target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 pair. The </a:t>
            </a:r>
            <a:r>
              <a:rPr lang="fr-FR" dirty="0" err="1"/>
              <a:t>error</a:t>
            </a:r>
            <a:r>
              <a:rPr lang="fr-FR" dirty="0"/>
              <a:t> transpose(v’).(Q1+Q2).v’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vertex </a:t>
            </a:r>
            <a:r>
              <a:rPr lang="fr-FR" dirty="0" err="1"/>
              <a:t>becomes</a:t>
            </a:r>
            <a:r>
              <a:rPr lang="fr-FR" dirty="0"/>
              <a:t> the </a:t>
            </a:r>
            <a:r>
              <a:rPr lang="fr-FR" dirty="0" err="1"/>
              <a:t>cost</a:t>
            </a:r>
            <a:r>
              <a:rPr lang="fr-FR" dirty="0"/>
              <a:t> of </a:t>
            </a:r>
            <a:r>
              <a:rPr lang="fr-FR" dirty="0" err="1"/>
              <a:t>contracting</a:t>
            </a:r>
            <a:r>
              <a:rPr lang="fr-FR" dirty="0"/>
              <a:t> the </a:t>
            </a:r>
            <a:r>
              <a:rPr lang="fr-FR" dirty="0" err="1"/>
              <a:t>edges</a:t>
            </a:r>
            <a:endParaRPr lang="fr-FR" dirty="0"/>
          </a:p>
          <a:p>
            <a:r>
              <a:rPr lang="fr-FR" dirty="0" err="1"/>
              <a:t>Priority</a:t>
            </a:r>
            <a:r>
              <a:rPr lang="fr-FR" dirty="0"/>
              <a:t> queue</a:t>
            </a:r>
          </a:p>
          <a:p>
            <a:r>
              <a:rPr lang="fr-FR" dirty="0" err="1"/>
              <a:t>Remove</a:t>
            </a:r>
            <a:r>
              <a:rPr lang="fr-FR" dirty="0"/>
              <a:t> pair </a:t>
            </a:r>
            <a:r>
              <a:rPr lang="fr-FR" dirty="0" err="1"/>
              <a:t>with</a:t>
            </a:r>
            <a:r>
              <a:rPr lang="fr-FR" dirty="0"/>
              <a:t> least </a:t>
            </a:r>
            <a:r>
              <a:rPr lang="fr-FR" dirty="0" err="1"/>
              <a:t>cost</a:t>
            </a:r>
            <a:r>
              <a:rPr lang="fr-FR" dirty="0"/>
              <a:t> and update queue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A3CB4-F1EB-4B03-97C7-9FE09C72D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B16B5C-1A97-4569-B38E-93B68FA9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5FEAAA-D2AC-447D-B297-27915CAE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8461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A3CB4-F1EB-4B03-97C7-9FE09C72D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B16B5C-1A97-4569-B38E-93B68FA9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5FEAAA-D2AC-447D-B297-27915CAE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8E251ACC-FBE3-43A4-934B-A8CA9041C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00284"/>
              </p:ext>
            </p:extLst>
          </p:nvPr>
        </p:nvGraphicFramePr>
        <p:xfrm>
          <a:off x="323528" y="44624"/>
          <a:ext cx="7848872" cy="636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869">
                  <a:extLst>
                    <a:ext uri="{9D8B030D-6E8A-4147-A177-3AD203B41FA5}">
                      <a16:colId xmlns:a16="http://schemas.microsoft.com/office/drawing/2014/main" val="2511818287"/>
                    </a:ext>
                  </a:extLst>
                </a:gridCol>
                <a:gridCol w="3892003">
                  <a:extLst>
                    <a:ext uri="{9D8B030D-6E8A-4147-A177-3AD203B41FA5}">
                      <a16:colId xmlns:a16="http://schemas.microsoft.com/office/drawing/2014/main" val="627532466"/>
                    </a:ext>
                  </a:extLst>
                </a:gridCol>
              </a:tblGrid>
              <a:tr h="370066">
                <a:tc>
                  <a:txBody>
                    <a:bodyPr/>
                    <a:lstStyle/>
                    <a:p>
                      <a:r>
                        <a:rPr lang="fr-FR" dirty="0" err="1"/>
                        <a:t>Before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After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0244"/>
                  </a:ext>
                </a:extLst>
              </a:tr>
              <a:tr h="308631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898453"/>
                  </a:ext>
                </a:extLst>
              </a:tr>
              <a:tr h="29112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323361"/>
                  </a:ext>
                </a:extLst>
              </a:tr>
            </a:tbl>
          </a:graphicData>
        </a:graphic>
      </p:graphicFrame>
      <p:pic>
        <p:nvPicPr>
          <p:cNvPr id="20" name="Image 19">
            <a:extLst>
              <a:ext uri="{FF2B5EF4-FFF2-40B4-BE49-F238E27FC236}">
                <a16:creationId xmlns:a16="http://schemas.microsoft.com/office/drawing/2014/main" id="{85E21C06-46DF-49D4-BDB6-37754F1827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t="2969" r="3238" b="2969"/>
          <a:stretch/>
        </p:blipFill>
        <p:spPr>
          <a:xfrm>
            <a:off x="971600" y="466177"/>
            <a:ext cx="2591318" cy="292940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58253BB-9010-4AF3-A289-6893676BAB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t="1640" r="10369" b="33175"/>
          <a:stretch/>
        </p:blipFill>
        <p:spPr>
          <a:xfrm>
            <a:off x="4752018" y="3540314"/>
            <a:ext cx="2736305" cy="286354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347D1A9-130B-4D2B-9733-7ADB51FE47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0" t="2545" r="8390" b="34455"/>
          <a:stretch/>
        </p:blipFill>
        <p:spPr>
          <a:xfrm>
            <a:off x="826613" y="3585921"/>
            <a:ext cx="2736305" cy="27723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9930C2F-F808-4173-A710-B70E769D06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2216" r="7127" b="8805"/>
          <a:stretch/>
        </p:blipFill>
        <p:spPr>
          <a:xfrm>
            <a:off x="4844183" y="470827"/>
            <a:ext cx="2551977" cy="29294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0EF3A57-AB2B-4088-BCF3-9599F8CBD7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0" t="90908" r="43590" b="2546"/>
          <a:stretch/>
        </p:blipFill>
        <p:spPr>
          <a:xfrm>
            <a:off x="2050749" y="3817131"/>
            <a:ext cx="288032" cy="28803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DCC2535-4B87-40D2-9601-FA5B34F860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0" t="90908" r="43590" b="2546"/>
          <a:stretch/>
        </p:blipFill>
        <p:spPr>
          <a:xfrm>
            <a:off x="7020272" y="1052736"/>
            <a:ext cx="288032" cy="28803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265B24D-2F3F-4AB9-8AE8-1C7E2284C8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0" t="90908" r="43590" b="2546"/>
          <a:stretch/>
        </p:blipFill>
        <p:spPr>
          <a:xfrm>
            <a:off x="3131840" y="908720"/>
            <a:ext cx="288032" cy="28803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0AE4CD25-FE9C-42DB-A8FF-5CF9433253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0" t="90908" r="43590" b="2546"/>
          <a:stretch/>
        </p:blipFill>
        <p:spPr>
          <a:xfrm>
            <a:off x="5976154" y="3817131"/>
            <a:ext cx="288032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6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Voxelization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9213" y="1166018"/>
            <a:ext cx="7211144" cy="4525963"/>
          </a:xfrm>
        </p:spPr>
        <p:txBody>
          <a:bodyPr>
            <a:normAutofit/>
          </a:bodyPr>
          <a:lstStyle/>
          <a:p>
            <a:r>
              <a:rPr lang="fr-FR" dirty="0" err="1"/>
              <a:t>Jakob’s</a:t>
            </a:r>
            <a:r>
              <a:rPr lang="fr-FR" dirty="0"/>
              <a:t> </a:t>
            </a:r>
            <a:r>
              <a:rPr lang="fr-FR" dirty="0" err="1"/>
              <a:t>Mistuba</a:t>
            </a:r>
            <a:r>
              <a:rPr lang="fr-FR" dirty="0"/>
              <a:t> </a:t>
            </a:r>
            <a:r>
              <a:rPr lang="fr-FR" dirty="0" err="1"/>
              <a:t>render</a:t>
            </a:r>
            <a:r>
              <a:rPr lang="fr-FR" dirty="0"/>
              <a:t> : SSGX distribution / </a:t>
            </a:r>
            <a:r>
              <a:rPr lang="fr-FR" dirty="0" err="1"/>
              <a:t>specular</a:t>
            </a:r>
            <a:r>
              <a:rPr lang="fr-FR" dirty="0"/>
              <a:t> and diffuse albedos et </a:t>
            </a:r>
            <a:r>
              <a:rPr lang="fr-FR" dirty="0" err="1"/>
              <a:t>density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  <a:p>
            <a:r>
              <a:rPr lang="fr-FR" dirty="0"/>
              <a:t>Need to </a:t>
            </a:r>
            <a:r>
              <a:rPr lang="fr-FR" dirty="0" err="1"/>
              <a:t>estimate</a:t>
            </a:r>
            <a:r>
              <a:rPr lang="fr-FR" dirty="0"/>
              <a:t> </a:t>
            </a:r>
            <a:r>
              <a:rPr lang="fr-FR" dirty="0" err="1"/>
              <a:t>density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:</a:t>
            </a:r>
          </a:p>
          <a:p>
            <a:pPr marL="0" indent="0">
              <a:buNone/>
            </a:pPr>
            <a:r>
              <a:rPr lang="fr-FR" dirty="0"/>
              <a:t>	Ray casting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358B28-D456-4A98-9D16-7372F842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20434"/>
            <a:ext cx="51911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8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19750" y="116672"/>
            <a:ext cx="7211144" cy="43204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Voxelisation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F994549-C63B-4C20-8056-BCD6D402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1662"/>
            <a:ext cx="1373918" cy="622067"/>
          </a:xfrm>
          <a:prstGeom prst="rect">
            <a:avLst/>
          </a:prstGeom>
        </p:spPr>
      </p:pic>
      <p:graphicFrame>
        <p:nvGraphicFramePr>
          <p:cNvPr id="17" name="Tableau 17">
            <a:extLst>
              <a:ext uri="{FF2B5EF4-FFF2-40B4-BE49-F238E27FC236}">
                <a16:creationId xmlns:a16="http://schemas.microsoft.com/office/drawing/2014/main" id="{92B2F63B-AA0A-4A8E-A69A-116A5966E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722864"/>
              </p:ext>
            </p:extLst>
          </p:nvPr>
        </p:nvGraphicFramePr>
        <p:xfrm>
          <a:off x="0" y="643728"/>
          <a:ext cx="9144000" cy="5593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1960">
                  <a:extLst>
                    <a:ext uri="{9D8B030D-6E8A-4147-A177-3AD203B41FA5}">
                      <a16:colId xmlns:a16="http://schemas.microsoft.com/office/drawing/2014/main" val="2136808812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561616623"/>
                    </a:ext>
                  </a:extLst>
                </a:gridCol>
                <a:gridCol w="1619672">
                  <a:extLst>
                    <a:ext uri="{9D8B030D-6E8A-4147-A177-3AD203B41FA5}">
                      <a16:colId xmlns:a16="http://schemas.microsoft.com/office/drawing/2014/main" val="2850692719"/>
                    </a:ext>
                  </a:extLst>
                </a:gridCol>
              </a:tblGrid>
              <a:tr h="1154495">
                <a:tc>
                  <a:txBody>
                    <a:bodyPr/>
                    <a:lstStyle/>
                    <a:p>
                      <a:r>
                        <a:rPr lang="fr-FR" dirty="0"/>
                        <a:t>R = 0,001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R=0,03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R=0,3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757314"/>
                  </a:ext>
                </a:extLst>
              </a:tr>
              <a:tr h="443908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184725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A7BA5107-8701-4EAB-8A56-75D4820EB1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8" t="11327" r="7585" b="13565"/>
          <a:stretch/>
        </p:blipFill>
        <p:spPr>
          <a:xfrm>
            <a:off x="-42" y="1965943"/>
            <a:ext cx="4212001" cy="43222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8599E6-84AC-4686-9AB3-511AF692B1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7509" r="18781" b="2635"/>
          <a:stretch/>
        </p:blipFill>
        <p:spPr>
          <a:xfrm>
            <a:off x="7395431" y="1936640"/>
            <a:ext cx="1728192" cy="172819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58CBB76-7BB6-4737-8CF0-211AB432BF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2" t="7945" r="8779" b="4739"/>
          <a:stretch/>
        </p:blipFill>
        <p:spPr>
          <a:xfrm>
            <a:off x="4293032" y="1998077"/>
            <a:ext cx="3159287" cy="349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64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D366F2-0AE2-42CA-BDF3-29D5A457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Seamless</a:t>
            </a:r>
            <a:r>
              <a:rPr lang="fr-FR" dirty="0"/>
              <a:t> transition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A47BDC-CE8C-4AF0-829D-24D859368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90055"/>
            <a:ext cx="1014026" cy="498786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LoD</a:t>
            </a:r>
            <a:r>
              <a:rPr lang="fr-FR" dirty="0"/>
              <a:t> N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5C9F8F-2FF4-4CD7-96D8-72F4FBBB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C821D7-A4A8-4A09-AF42-CBD5976C3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644819-E956-48C8-B897-62631834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44C26C6-6224-40BE-AF40-F7C3F53F0161}"/>
              </a:ext>
            </a:extLst>
          </p:cNvPr>
          <p:cNvSpPr txBox="1">
            <a:spLocks/>
          </p:cNvSpPr>
          <p:nvPr/>
        </p:nvSpPr>
        <p:spPr>
          <a:xfrm>
            <a:off x="6588224" y="1534824"/>
            <a:ext cx="1454760" cy="49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Char char="n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rgbClr val="6D5047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fr-FR" dirty="0" err="1"/>
              <a:t>LoD</a:t>
            </a:r>
            <a:r>
              <a:rPr lang="fr-FR" dirty="0"/>
              <a:t> N+1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4D1DF8E-74B5-4268-BB2F-3C6183604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37" t="54145" r="31101" b="31137"/>
          <a:stretch/>
        </p:blipFill>
        <p:spPr>
          <a:xfrm>
            <a:off x="6667532" y="2329034"/>
            <a:ext cx="1296144" cy="15318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53981F-1767-46CB-B58E-EF1B03417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6" t="68730" r="30404" b="15420"/>
          <a:stretch/>
        </p:blipFill>
        <p:spPr>
          <a:xfrm>
            <a:off x="6667532" y="4333349"/>
            <a:ext cx="1350404" cy="15754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279E1F-B7D8-41A5-A501-DE906712B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30" t="68599" r="60421" b="15551"/>
          <a:stretch/>
        </p:blipFill>
        <p:spPr>
          <a:xfrm>
            <a:off x="1126064" y="4184760"/>
            <a:ext cx="1454760" cy="16972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1BED35-5437-484C-A1C0-4D7227FBE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25" t="54881" r="60512" b="31533"/>
          <a:stretch/>
        </p:blipFill>
        <p:spPr>
          <a:xfrm>
            <a:off x="1295300" y="2325117"/>
            <a:ext cx="1296144" cy="1413975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D42DAA5-5053-48E4-B163-C755ED580B08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2580824" y="5033370"/>
            <a:ext cx="4086708" cy="87715"/>
          </a:xfrm>
          <a:prstGeom prst="straightConnector1">
            <a:avLst/>
          </a:pr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E34759B-4DB6-4D30-A6A5-ECC8EF57B99E}"/>
              </a:ext>
            </a:extLst>
          </p:cNvPr>
          <p:cNvCxnSpPr/>
          <p:nvPr/>
        </p:nvCxnSpPr>
        <p:spPr>
          <a:xfrm>
            <a:off x="2528646" y="3124587"/>
            <a:ext cx="4086708" cy="8771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B286120-7D90-4F9E-83C6-3D04AB44030D}"/>
              </a:ext>
            </a:extLst>
          </p:cNvPr>
          <p:cNvCxnSpPr>
            <a:endCxn id="9" idx="1"/>
          </p:cNvCxnSpPr>
          <p:nvPr/>
        </p:nvCxnSpPr>
        <p:spPr>
          <a:xfrm>
            <a:off x="2528646" y="3284984"/>
            <a:ext cx="4138886" cy="18361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34C7FBB-7198-4F8F-B3A1-EC0ADCF9C36E}"/>
              </a:ext>
            </a:extLst>
          </p:cNvPr>
          <p:cNvSpPr txBox="1"/>
          <p:nvPr/>
        </p:nvSpPr>
        <p:spPr>
          <a:xfrm>
            <a:off x="3203848" y="259398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6"/>
                  </a:solidFill>
                </a:ln>
              </a:rPr>
              <a:t>Interpolation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D03C3A-F346-4F23-8FF2-3036B21BCF0B}"/>
              </a:ext>
            </a:extLst>
          </p:cNvPr>
          <p:cNvSpPr txBox="1"/>
          <p:nvPr/>
        </p:nvSpPr>
        <p:spPr>
          <a:xfrm>
            <a:off x="3341808" y="510313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rgbClr val="00B050"/>
                  </a:solidFill>
                </a:ln>
              </a:rPr>
              <a:t>Interpolation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3E3623E-3783-4C7D-A253-E1F9AF08AB48}"/>
              </a:ext>
            </a:extLst>
          </p:cNvPr>
          <p:cNvSpPr txBox="1"/>
          <p:nvPr/>
        </p:nvSpPr>
        <p:spPr>
          <a:xfrm>
            <a:off x="4716016" y="3983586"/>
            <a:ext cx="3903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Coefficient de transparence</a:t>
            </a:r>
          </a:p>
        </p:txBody>
      </p:sp>
    </p:spTree>
    <p:extLst>
      <p:ext uri="{BB962C8B-B14F-4D97-AF65-F5344CB8AC3E}">
        <p14:creationId xmlns:p14="http://schemas.microsoft.com/office/powerpoint/2010/main" val="4092936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904F60-DDF3-4E25-A28B-3AC4B0B3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 of </a:t>
            </a:r>
            <a:r>
              <a:rPr lang="fr-FR" dirty="0" err="1"/>
              <a:t>steps</a:t>
            </a:r>
            <a:r>
              <a:rPr lang="fr-FR" dirty="0"/>
              <a:t> to enable interpolation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1A9B21-9217-4A18-8B90-DE6B5BCFB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08" y="1340768"/>
            <a:ext cx="10131639" cy="4525963"/>
          </a:xfrm>
        </p:spPr>
        <p:txBody>
          <a:bodyPr/>
          <a:lstStyle/>
          <a:p>
            <a:r>
              <a:rPr lang="fr-FR" sz="1600" dirty="0"/>
              <a:t>Init Potentiel Macro Surfaces</a:t>
            </a:r>
          </a:p>
          <a:p>
            <a:r>
              <a:rPr lang="fr-FR" sz="1600" dirty="0"/>
              <a:t>Potentiel To Real Macro Surfaces</a:t>
            </a:r>
          </a:p>
          <a:p>
            <a:r>
              <a:rPr lang="fr-FR" sz="1600" dirty="0" err="1"/>
              <a:t>Creation</a:t>
            </a:r>
            <a:r>
              <a:rPr lang="fr-FR" sz="1600" dirty="0"/>
              <a:t> of List Macro/Micro</a:t>
            </a:r>
          </a:p>
          <a:p>
            <a:pPr lvl="1"/>
            <a:r>
              <a:rPr lang="fr-FR" sz="1800" dirty="0"/>
              <a:t>         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Macro : { Vertex Pos / Tri Index }  </a:t>
            </a:r>
            <a:r>
              <a:rPr lang="fr-FR" dirty="0"/>
              <a:t>     </a:t>
            </a:r>
            <a:r>
              <a:rPr lang="fr-FR" sz="1800" b="1" dirty="0">
                <a:solidFill>
                  <a:schemeClr val="accent6">
                    <a:lumMod val="50000"/>
                  </a:schemeClr>
                </a:solidFill>
              </a:rPr>
              <a:t>Micro : { Vertex Pos / Tri Index }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 </a:t>
            </a:r>
            <a:r>
              <a:rPr lang="fr-FR" sz="18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Decim</a:t>
            </a:r>
            <a:r>
              <a:rPr lang="fr-FR" sz="1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: { Vertex Pos / Tri Index }  		</a:t>
            </a:r>
            <a:r>
              <a:rPr lang="fr-FR" sz="1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Vox : { Vertex Pos / Tri Index }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AF84FA-3333-4BE3-A012-6D13E313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06/02/2020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9E359E-5D26-46A7-9977-75AC209D6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dirty="0"/>
              <a:t>Modèle de présentation Télécom ParisTech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655AD7-4FC6-437B-929B-226A7C07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CACA167-96B9-466A-937E-644DBFCA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2" y="2714456"/>
            <a:ext cx="360040" cy="29815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D42B33-1100-4742-B8BD-6102D513253F}"/>
              </a:ext>
            </a:extLst>
          </p:cNvPr>
          <p:cNvSpPr txBox="1"/>
          <p:nvPr/>
        </p:nvSpPr>
        <p:spPr>
          <a:xfrm>
            <a:off x="487242" y="2672379"/>
            <a:ext cx="26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QEM + </a:t>
            </a:r>
          </a:p>
          <a:p>
            <a:r>
              <a:rPr lang="fr-FR" b="1" dirty="0" err="1"/>
              <a:t>storage</a:t>
            </a:r>
            <a:r>
              <a:rPr lang="fr-FR" b="1" dirty="0"/>
              <a:t> index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0171411-AF01-4D67-ADB7-94CBBE3C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200" y="2795459"/>
            <a:ext cx="360040" cy="2981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653EE1D-A347-4EAF-BFAE-4F54C7326EB1}"/>
              </a:ext>
            </a:extLst>
          </p:cNvPr>
          <p:cNvSpPr txBox="1"/>
          <p:nvPr/>
        </p:nvSpPr>
        <p:spPr>
          <a:xfrm>
            <a:off x="5985254" y="2700855"/>
            <a:ext cx="171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Voxelization</a:t>
            </a:r>
            <a:endParaRPr lang="fr-FR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869616-13B3-477F-B691-35495DEC61FB}"/>
              </a:ext>
            </a:extLst>
          </p:cNvPr>
          <p:cNvSpPr txBox="1"/>
          <p:nvPr/>
        </p:nvSpPr>
        <p:spPr>
          <a:xfrm>
            <a:off x="251520" y="4072516"/>
            <a:ext cx="861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28020"/>
                </a:solidFill>
              </a:rPr>
              <a:t>Complete_Data_Storage</a:t>
            </a:r>
            <a:r>
              <a:rPr lang="fr-FR" b="1" dirty="0">
                <a:solidFill>
                  <a:srgbClr val="028020"/>
                </a:solidFill>
              </a:rPr>
              <a:t> </a:t>
            </a:r>
            <a:r>
              <a:rPr lang="fr-FR" dirty="0">
                <a:solidFill>
                  <a:srgbClr val="00B050"/>
                </a:solidFill>
              </a:rPr>
              <a:t>: </a:t>
            </a:r>
            <a:r>
              <a:rPr lang="fr-FR" b="1" dirty="0">
                <a:solidFill>
                  <a:srgbClr val="00B050"/>
                </a:solidFill>
              </a:rPr>
              <a:t>{ 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Macro</a:t>
            </a:r>
            <a:r>
              <a:rPr lang="fr-FR" b="1" dirty="0">
                <a:solidFill>
                  <a:srgbClr val="00B050"/>
                </a:solidFill>
              </a:rPr>
              <a:t>              /  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Micro</a:t>
            </a:r>
            <a:r>
              <a:rPr lang="fr-FR" b="1" dirty="0">
                <a:solidFill>
                  <a:srgbClr val="00B050"/>
                </a:solidFill>
              </a:rPr>
              <a:t>                /         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Vox         </a:t>
            </a:r>
            <a:r>
              <a:rPr lang="fr-FR" b="1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D49138D-5186-4704-9921-51E8EC247866}"/>
              </a:ext>
            </a:extLst>
          </p:cNvPr>
          <p:cNvSpPr txBox="1"/>
          <p:nvPr/>
        </p:nvSpPr>
        <p:spPr>
          <a:xfrm>
            <a:off x="273008" y="5008507"/>
            <a:ext cx="1983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/>
              <a:t>Creation</a:t>
            </a:r>
            <a:r>
              <a:rPr lang="fr-FR" sz="1600" b="1" dirty="0"/>
              <a:t> List State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8BA3BD-4467-42B8-8461-B2CBC63C9165}"/>
              </a:ext>
            </a:extLst>
          </p:cNvPr>
          <p:cNvSpPr txBox="1"/>
          <p:nvPr/>
        </p:nvSpPr>
        <p:spPr>
          <a:xfrm>
            <a:off x="273008" y="4398830"/>
            <a:ext cx="879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New_Position</a:t>
            </a:r>
            <a:r>
              <a:rPr lang="fr-FR" b="1" dirty="0">
                <a:solidFill>
                  <a:srgbClr val="00B050"/>
                </a:solidFill>
              </a:rPr>
              <a:t>:                  {        </a:t>
            </a:r>
            <a:r>
              <a:rPr lang="fr-FR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Decim</a:t>
            </a:r>
            <a:r>
              <a:rPr lang="fr-F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</a:t>
            </a:r>
            <a:r>
              <a:rPr lang="fr-FR" b="1" dirty="0">
                <a:solidFill>
                  <a:srgbClr val="028020"/>
                </a:solidFill>
              </a:rPr>
              <a:t>/ </a:t>
            </a:r>
            <a:r>
              <a:rPr lang="fr-FR" b="1" dirty="0"/>
              <a:t>        -------           </a:t>
            </a:r>
            <a:r>
              <a:rPr lang="fr-FR" b="1" dirty="0">
                <a:solidFill>
                  <a:srgbClr val="028020"/>
                </a:solidFill>
              </a:rPr>
              <a:t>/</a:t>
            </a:r>
            <a:r>
              <a:rPr lang="fr-FR" b="1" dirty="0"/>
              <a:t>  ----------           </a:t>
            </a:r>
            <a:r>
              <a:rPr lang="fr-FR" b="1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69FFF-7B0A-4AAA-9688-2F64648E3A1B}"/>
              </a:ext>
            </a:extLst>
          </p:cNvPr>
          <p:cNvSpPr/>
          <p:nvPr/>
        </p:nvSpPr>
        <p:spPr>
          <a:xfrm>
            <a:off x="337203" y="3728334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Assemble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5B6FF1-50FF-452F-B272-E25291BB8333}"/>
              </a:ext>
            </a:extLst>
          </p:cNvPr>
          <p:cNvSpPr/>
          <p:nvPr/>
        </p:nvSpPr>
        <p:spPr>
          <a:xfrm>
            <a:off x="2915816" y="4977729"/>
            <a:ext cx="609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28020"/>
                </a:solidFill>
              </a:rPr>
              <a:t> </a:t>
            </a:r>
            <a:r>
              <a:rPr lang="fr-FR" b="1" dirty="0">
                <a:solidFill>
                  <a:srgbClr val="028020"/>
                </a:solidFill>
              </a:rPr>
              <a:t>{ 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-1   </a:t>
            </a:r>
            <a:r>
              <a:rPr lang="fr-F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 &gt;=0       </a:t>
            </a:r>
            <a:r>
              <a:rPr lang="fr-FR" b="1" dirty="0">
                <a:solidFill>
                  <a:srgbClr val="028020"/>
                </a:solidFill>
              </a:rPr>
              <a:t>/</a:t>
            </a:r>
            <a:r>
              <a:rPr lang="fr-FR" b="1" dirty="0"/>
              <a:t>   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-1,5                      </a:t>
            </a:r>
            <a:r>
              <a:rPr lang="fr-FR" b="1" dirty="0">
                <a:solidFill>
                  <a:srgbClr val="028020"/>
                </a:solidFill>
              </a:rPr>
              <a:t>/ </a:t>
            </a:r>
            <a:r>
              <a:rPr lang="fr-FR" b="1" dirty="0"/>
              <a:t>           </a:t>
            </a:r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-2         </a:t>
            </a:r>
            <a:r>
              <a:rPr lang="fr-FR" b="1" dirty="0">
                <a:solidFill>
                  <a:srgbClr val="028020"/>
                </a:solidFill>
              </a:rPr>
              <a:t>}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3501CDF-A3C2-493A-9629-5A8AEF5B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" y="3750928"/>
            <a:ext cx="360040" cy="29815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7D1D614-F11C-4BE2-AE3F-855421D0E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2" y="5048903"/>
            <a:ext cx="360040" cy="29815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EC3494-3A29-472E-970D-A14969C3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" y="5673357"/>
            <a:ext cx="360040" cy="29815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CFC282B-E8A8-41AD-9953-DD2785A595D3}"/>
              </a:ext>
            </a:extLst>
          </p:cNvPr>
          <p:cNvSpPr txBox="1"/>
          <p:nvPr/>
        </p:nvSpPr>
        <p:spPr>
          <a:xfrm>
            <a:off x="274586" y="5632961"/>
            <a:ext cx="832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/>
              <a:t>Creation</a:t>
            </a:r>
            <a:r>
              <a:rPr lang="fr-FR" sz="1600" b="1" dirty="0"/>
              <a:t> of a Loader to Write/ </a:t>
            </a:r>
            <a:r>
              <a:rPr lang="fr-FR" sz="1600" b="1" dirty="0" err="1"/>
              <a:t>Load</a:t>
            </a:r>
            <a:r>
              <a:rPr lang="fr-FR" sz="1600" b="1" dirty="0"/>
              <a:t> </a:t>
            </a:r>
            <a:r>
              <a:rPr lang="fr-FR" sz="1600" b="1" dirty="0" err="1"/>
              <a:t>this</a:t>
            </a:r>
            <a:r>
              <a:rPr lang="fr-FR" sz="1600" b="1" dirty="0"/>
              <a:t> Data in Files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6EC2ABE-9C59-4AFA-9883-26CDFE66CDB6}"/>
              </a:ext>
            </a:extLst>
          </p:cNvPr>
          <p:cNvCxnSpPr/>
          <p:nvPr/>
        </p:nvCxnSpPr>
        <p:spPr>
          <a:xfrm>
            <a:off x="3779912" y="2636912"/>
            <a:ext cx="0" cy="64807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80DB57C-4885-48FD-A1FF-57F5B252A75E}"/>
              </a:ext>
            </a:extLst>
          </p:cNvPr>
          <p:cNvCxnSpPr>
            <a:cxnSpLocks/>
          </p:cNvCxnSpPr>
          <p:nvPr/>
        </p:nvCxnSpPr>
        <p:spPr>
          <a:xfrm>
            <a:off x="7668344" y="2636912"/>
            <a:ext cx="0" cy="64807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B3A969A-E2E7-4BE4-AA37-68B0A2E239EB}"/>
              </a:ext>
            </a:extLst>
          </p:cNvPr>
          <p:cNvCxnSpPr>
            <a:cxnSpLocks/>
          </p:cNvCxnSpPr>
          <p:nvPr/>
        </p:nvCxnSpPr>
        <p:spPr>
          <a:xfrm>
            <a:off x="6372200" y="3578503"/>
            <a:ext cx="1080120" cy="51916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54A4C20-EE11-4C7C-9D1D-F98CD849E00A}"/>
              </a:ext>
            </a:extLst>
          </p:cNvPr>
          <p:cNvCxnSpPr>
            <a:cxnSpLocks/>
          </p:cNvCxnSpPr>
          <p:nvPr/>
        </p:nvCxnSpPr>
        <p:spPr>
          <a:xfrm flipH="1">
            <a:off x="4283968" y="3578503"/>
            <a:ext cx="144016" cy="930617"/>
          </a:xfrm>
          <a:prstGeom prst="straightConnector1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7D30AA26-DFE2-4F5D-AC73-69130626A3A3}"/>
              </a:ext>
            </a:extLst>
          </p:cNvPr>
          <p:cNvCxnSpPr>
            <a:cxnSpLocks/>
          </p:cNvCxnSpPr>
          <p:nvPr/>
        </p:nvCxnSpPr>
        <p:spPr>
          <a:xfrm>
            <a:off x="1756643" y="2564904"/>
            <a:ext cx="1303189" cy="165618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EA963AFD-59F0-4797-B40D-B4253FE96C65}"/>
              </a:ext>
            </a:extLst>
          </p:cNvPr>
          <p:cNvCxnSpPr>
            <a:cxnSpLocks/>
          </p:cNvCxnSpPr>
          <p:nvPr/>
        </p:nvCxnSpPr>
        <p:spPr>
          <a:xfrm flipH="1">
            <a:off x="5081228" y="2564904"/>
            <a:ext cx="570892" cy="158417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2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EB81AD-B833-43D9-8418-7F89154A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012067-6259-48BD-9749-4CBFD44C4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Enjoy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57DDA-5C2D-43F9-BAEE-81AFCB1C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06/02/2020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0BB2C9-E81D-4875-8DF5-2CBAA6DD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791352-3A4A-48A5-B90B-177BD851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0499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LoDs</a:t>
            </a:r>
            <a:r>
              <a:rPr lang="fr-FR" dirty="0"/>
              <a:t> </a:t>
            </a:r>
            <a:r>
              <a:rPr lang="fr-FR" dirty="0" err="1"/>
              <a:t>goal’s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dirty="0"/>
              <a:t>Modèle de présentation Télécom </a:t>
            </a:r>
            <a:r>
              <a:rPr lang="fr-FR" dirty="0" err="1"/>
              <a:t>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9" name="Titre 6">
            <a:extLst>
              <a:ext uri="{FF2B5EF4-FFF2-40B4-BE49-F238E27FC236}">
                <a16:creationId xmlns:a16="http://schemas.microsoft.com/office/drawing/2014/main" id="{B10ADE41-4C08-4A3C-AB57-4B27C516332E}"/>
              </a:ext>
            </a:extLst>
          </p:cNvPr>
          <p:cNvSpPr txBox="1">
            <a:spLocks/>
          </p:cNvSpPr>
          <p:nvPr/>
        </p:nvSpPr>
        <p:spPr>
          <a:xfrm>
            <a:off x="1468176" y="2866842"/>
            <a:ext cx="7211144" cy="1124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Why</a:t>
            </a:r>
            <a:r>
              <a:rPr lang="fr-FR" dirty="0"/>
              <a:t> ?</a:t>
            </a:r>
          </a:p>
        </p:txBody>
      </p:sp>
      <p:sp>
        <p:nvSpPr>
          <p:cNvPr id="10" name="Espace réservé du contenu 7">
            <a:extLst>
              <a:ext uri="{FF2B5EF4-FFF2-40B4-BE49-F238E27FC236}">
                <a16:creationId xmlns:a16="http://schemas.microsoft.com/office/drawing/2014/main" id="{6DCDB257-C7BE-46C9-80B6-8CC84A690630}"/>
              </a:ext>
            </a:extLst>
          </p:cNvPr>
          <p:cNvSpPr txBox="1">
            <a:spLocks/>
          </p:cNvSpPr>
          <p:nvPr/>
        </p:nvSpPr>
        <p:spPr>
          <a:xfrm>
            <a:off x="1475656" y="1484784"/>
            <a:ext cx="721114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Char char="n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rgbClr val="6D5047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amount</a:t>
            </a:r>
            <a:endParaRPr lang="fr-FR" dirty="0"/>
          </a:p>
          <a:p>
            <a:r>
              <a:rPr lang="fr-FR" dirty="0"/>
              <a:t>Preserve </a:t>
            </a:r>
            <a:r>
              <a:rPr lang="fr-FR" dirty="0" err="1"/>
              <a:t>appareance</a:t>
            </a:r>
            <a:endParaRPr lang="fr-FR" dirty="0"/>
          </a:p>
          <a:p>
            <a:r>
              <a:rPr lang="fr-FR" dirty="0" err="1"/>
              <a:t>Automatic</a:t>
            </a:r>
            <a:endParaRPr lang="fr-FR" dirty="0"/>
          </a:p>
          <a:p>
            <a:r>
              <a:rPr lang="fr-FR" dirty="0" err="1"/>
              <a:t>Seamless</a:t>
            </a:r>
            <a:r>
              <a:rPr lang="fr-FR" dirty="0"/>
              <a:t> transitions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1 </a:t>
            </a:r>
            <a:r>
              <a:rPr lang="fr-FR" dirty="0" err="1"/>
              <a:t>tree</a:t>
            </a:r>
            <a:r>
              <a:rPr lang="fr-FR" dirty="0"/>
              <a:t> = 1 million </a:t>
            </a:r>
            <a:r>
              <a:rPr lang="fr-FR" dirty="0" err="1"/>
              <a:t>leaves</a:t>
            </a:r>
            <a:r>
              <a:rPr lang="fr-FR" dirty="0"/>
              <a:t> </a:t>
            </a:r>
          </a:p>
          <a:p>
            <a:r>
              <a:rPr lang="fr-FR" dirty="0"/>
              <a:t>1 </a:t>
            </a:r>
            <a:r>
              <a:rPr lang="fr-FR" dirty="0" err="1"/>
              <a:t>scene</a:t>
            </a:r>
            <a:r>
              <a:rPr lang="fr-FR" dirty="0"/>
              <a:t> = millions of assets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0B4AAC-E27C-439D-A722-4E3738BF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60648"/>
            <a:ext cx="3889842" cy="45259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58D54FE-060B-4816-8D69-3F5A4637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79" y="3375951"/>
            <a:ext cx="1534095" cy="6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2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87A2BCF0-F4F9-4A31-9C0F-C09D98AB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2" t="11990" r="30445" b="71556"/>
          <a:stretch/>
        </p:blipFill>
        <p:spPr>
          <a:xfrm>
            <a:off x="428343" y="3422531"/>
            <a:ext cx="2939991" cy="141100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855707A-186D-4D35-8424-7D9F5ADA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25053"/>
            <a:ext cx="1475656" cy="8572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DE9406D-5162-458D-99B2-9BA349AD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534" y="111647"/>
            <a:ext cx="7211144" cy="470294"/>
          </a:xfrm>
        </p:spPr>
        <p:txBody>
          <a:bodyPr>
            <a:normAutofit fontScale="90000"/>
          </a:bodyPr>
          <a:lstStyle/>
          <a:p>
            <a:r>
              <a:rPr lang="fr-FR" dirty="0"/>
              <a:t>To Do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B12FEB-6728-488F-829D-BE1DA336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96" y="2132856"/>
            <a:ext cx="8147155" cy="4525963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mesh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multiple </a:t>
            </a:r>
            <a:r>
              <a:rPr lang="fr-FR" dirty="0" err="1"/>
              <a:t>independents</a:t>
            </a:r>
            <a:r>
              <a:rPr lang="fr-FR" dirty="0"/>
              <a:t> parts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CAF18A-7F95-44FC-BBF1-F0E89C87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06/02/2020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57DAA6-842F-4964-B683-51476C00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D1D1C1-FC46-4625-9734-2B3A36DA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24C6A1F-9E4C-4A00-A44A-342CC695A26F}"/>
              </a:ext>
            </a:extLst>
          </p:cNvPr>
          <p:cNvSpPr txBox="1">
            <a:spLocks/>
          </p:cNvSpPr>
          <p:nvPr/>
        </p:nvSpPr>
        <p:spPr>
          <a:xfrm>
            <a:off x="1337406" y="2334823"/>
            <a:ext cx="7211144" cy="548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Limits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DC43F10-D1F8-43EB-84BA-97011AA69C98}"/>
              </a:ext>
            </a:extLst>
          </p:cNvPr>
          <p:cNvSpPr txBox="1">
            <a:spLocks/>
          </p:cNvSpPr>
          <p:nvPr/>
        </p:nvSpPr>
        <p:spPr>
          <a:xfrm>
            <a:off x="1504513" y="590866"/>
            <a:ext cx="7211144" cy="1966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Char char="n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rgbClr val="6D5047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Ray casting to do </a:t>
            </a:r>
            <a:r>
              <a:rPr lang="fr-FR" dirty="0" err="1"/>
              <a:t>beautiful</a:t>
            </a:r>
            <a:r>
              <a:rPr lang="fr-FR" dirty="0"/>
              <a:t> </a:t>
            </a:r>
            <a:r>
              <a:rPr lang="fr-FR" dirty="0" err="1"/>
              <a:t>voxelisation</a:t>
            </a:r>
            <a:endParaRPr lang="fr-FR" dirty="0"/>
          </a:p>
          <a:p>
            <a:r>
              <a:rPr lang="fr-FR" dirty="0"/>
              <a:t>Test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decimations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preserve</a:t>
            </a:r>
            <a:r>
              <a:rPr lang="fr-FR" dirty="0"/>
              <a:t> albedo</a:t>
            </a:r>
          </a:p>
          <a:p>
            <a:r>
              <a:rPr lang="fr-FR" dirty="0"/>
              <a:t>Enable multiple </a:t>
            </a:r>
            <a:r>
              <a:rPr lang="fr-FR" dirty="0" err="1"/>
              <a:t>materials</a:t>
            </a:r>
            <a:r>
              <a:rPr lang="fr-FR" dirty="0"/>
              <a:t>/</a:t>
            </a:r>
            <a:r>
              <a:rPr lang="fr-FR" dirty="0" err="1"/>
              <a:t>shader</a:t>
            </a:r>
            <a:r>
              <a:rPr lang="fr-FR" dirty="0"/>
              <a:t>/</a:t>
            </a:r>
            <a:r>
              <a:rPr lang="fr-FR" dirty="0" err="1"/>
              <a:t>scale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on GPU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1ECA33-5C8B-4DE8-AB59-125DB551A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44624"/>
            <a:ext cx="1373918" cy="6220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B00A26-87E6-4C84-AA16-07F784E2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2297916"/>
            <a:ext cx="1373918" cy="62206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D01F957-1038-4CB3-95CF-E86CCCFE5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9" y="5008214"/>
            <a:ext cx="2939992" cy="108233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7215B2C-49FE-4EBB-90F5-210530A78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40" r="24815"/>
          <a:stretch/>
        </p:blipFill>
        <p:spPr>
          <a:xfrm>
            <a:off x="4067944" y="3570536"/>
            <a:ext cx="4277412" cy="2467197"/>
          </a:xfrm>
          <a:prstGeom prst="rect">
            <a:avLst/>
          </a:prstGeom>
        </p:spPr>
      </p:pic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BBAF2B7F-BE7C-49BD-B2F4-FFFEE6092857}"/>
              </a:ext>
            </a:extLst>
          </p:cNvPr>
          <p:cNvSpPr/>
          <p:nvPr/>
        </p:nvSpPr>
        <p:spPr>
          <a:xfrm>
            <a:off x="1554758" y="4061027"/>
            <a:ext cx="343580" cy="334810"/>
          </a:xfrm>
          <a:custGeom>
            <a:avLst/>
            <a:gdLst>
              <a:gd name="connsiteX0" fmla="*/ 0 w 715571"/>
              <a:gd name="connsiteY0" fmla="*/ 361741 h 544323"/>
              <a:gd name="connsiteX1" fmla="*/ 678263 w 715571"/>
              <a:gd name="connsiteY1" fmla="*/ 527539 h 544323"/>
              <a:gd name="connsiteX2" fmla="*/ 638070 w 715571"/>
              <a:gd name="connsiteY2" fmla="*/ 0 h 5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571" h="544323">
                <a:moveTo>
                  <a:pt x="0" y="361741"/>
                </a:moveTo>
                <a:cubicBezTo>
                  <a:pt x="285959" y="474785"/>
                  <a:pt x="571918" y="587829"/>
                  <a:pt x="678263" y="527539"/>
                </a:cubicBezTo>
                <a:cubicBezTo>
                  <a:pt x="784608" y="467249"/>
                  <a:pt x="628859" y="61965"/>
                  <a:pt x="638070" y="0"/>
                </a:cubicBezTo>
              </a:path>
            </a:pathLst>
          </a:cu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ED72161-EB12-4C50-AA29-5BF20A11BB8D}"/>
              </a:ext>
            </a:extLst>
          </p:cNvPr>
          <p:cNvSpPr/>
          <p:nvPr/>
        </p:nvSpPr>
        <p:spPr>
          <a:xfrm>
            <a:off x="4644008" y="4395837"/>
            <a:ext cx="1656184" cy="119340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C463516-C6AB-4AF9-9713-C40EAF1879F1}"/>
              </a:ext>
            </a:extLst>
          </p:cNvPr>
          <p:cNvCxnSpPr>
            <a:stCxn id="21" idx="1"/>
            <a:endCxn id="23" idx="2"/>
          </p:cNvCxnSpPr>
          <p:nvPr/>
        </p:nvCxnSpPr>
        <p:spPr>
          <a:xfrm>
            <a:off x="1880425" y="4385513"/>
            <a:ext cx="2763583" cy="6070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740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BFE668-CE2F-44BF-A4AD-423AD76C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583B08-4EAA-4473-B337-F63F95E80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Edges</a:t>
            </a:r>
            <a:r>
              <a:rPr lang="fr-FR" dirty="0"/>
              <a:t> structure</a:t>
            </a:r>
          </a:p>
          <a:p>
            <a:endParaRPr lang="fr-FR" dirty="0"/>
          </a:p>
          <a:p>
            <a:r>
              <a:rPr lang="fr-FR" dirty="0"/>
              <a:t>Intersection Cercle/Segment/Triangle</a:t>
            </a:r>
          </a:p>
          <a:p>
            <a:endParaRPr lang="fr-FR" dirty="0"/>
          </a:p>
          <a:p>
            <a:r>
              <a:rPr lang="fr-FR" dirty="0"/>
              <a:t>Component connexe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E22C53-3D3B-41E3-B3E2-2C06442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447187-18F9-4C97-BE43-CF07D1A0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6BC75D-C611-4242-91B1-6E9B61EA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8" name="Image 7" descr="Une image contenant fichier, ordinateur, clavier, assis&#10;&#10;Description générée automatiquement">
            <a:extLst>
              <a:ext uri="{FF2B5EF4-FFF2-40B4-BE49-F238E27FC236}">
                <a16:creationId xmlns:a16="http://schemas.microsoft.com/office/drawing/2014/main" id="{D0A377FF-AA7E-416E-9447-C7ECC57209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28800"/>
            <a:ext cx="4762850" cy="6083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3668AC3-AF95-479B-BBED-AA2E45F6F9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685362"/>
            <a:ext cx="2508563" cy="2546680"/>
          </a:xfrm>
          <a:prstGeom prst="rect">
            <a:avLst/>
          </a:prstGeom>
        </p:spPr>
      </p:pic>
      <p:pic>
        <p:nvPicPr>
          <p:cNvPr id="12" name="Image 11" descr="Une image contenant jouet&#10;&#10;Description générée automatiquement">
            <a:extLst>
              <a:ext uri="{FF2B5EF4-FFF2-40B4-BE49-F238E27FC236}">
                <a16:creationId xmlns:a16="http://schemas.microsoft.com/office/drawing/2014/main" id="{2F607BAA-9440-4DB1-97D5-3825188C11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42" y="2923071"/>
            <a:ext cx="3721406" cy="315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93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539DD5-D420-4322-BAC5-8CFC260D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SGGX Distribution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B7277B-927A-4663-9EA2-DA535B6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562" y="1287044"/>
            <a:ext cx="7211144" cy="4525963"/>
          </a:xfrm>
        </p:spPr>
        <p:txBody>
          <a:bodyPr/>
          <a:lstStyle/>
          <a:p>
            <a:r>
              <a:rPr lang="en-US" dirty="0"/>
              <a:t>ZHAO -&gt; Building volumetric appearance models of fabric using micro </a:t>
            </a:r>
            <a:r>
              <a:rPr lang="en-US" dirty="0" err="1"/>
              <a:t>Ctimaging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40EA5A-8BC1-4AF7-9F56-554B7615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1ED9F7-7774-4A09-A306-71AB2A5F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9684DA-23E8-4AA9-A0F5-6E54671B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8F118C-1582-4ACC-B465-4E40DC19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86" y="2492896"/>
            <a:ext cx="6516216" cy="28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7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ACBE06-1B1B-4E42-84E1-BC9807D6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F8B3E8-EA49-4D75-B0E9-3CA74AD0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ACCB91-398B-4F57-B097-49FAD2CB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850692B-19A8-4953-87D7-6A044429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09" y="2276872"/>
            <a:ext cx="3528392" cy="7487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A0B681-709C-49E5-AEB5-7CE82624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88640"/>
            <a:ext cx="7511112" cy="223224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1B422A6-72FC-49F5-B127-B480655E4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7932"/>
            <a:ext cx="5076056" cy="58588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D37AD2B-B406-444A-9EAF-3946CFADA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580860"/>
            <a:ext cx="4942951" cy="77379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86C931-CE72-43C7-B4CD-29049E09A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2436701"/>
            <a:ext cx="3944197" cy="4291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741B3A3-BAB6-4BDD-978E-B1B2F4E06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060" y="3102915"/>
            <a:ext cx="2905356" cy="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4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6B00C0-DEEC-4723-BB83-9DDAC540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Voxelization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E687884-1CAE-48BC-B47E-3C9BD4F6E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343" y="1557338"/>
            <a:ext cx="7071815" cy="4525962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493C4B-8344-455F-90E2-7E28C02F1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7A80CA-2D87-40A1-9180-343EFEAC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772FEC-217D-4702-8E76-DEA12AED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135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Contributions of </a:t>
            </a:r>
            <a:r>
              <a:rPr lang="fr-FR" dirty="0" err="1"/>
              <a:t>this</a:t>
            </a:r>
            <a:r>
              <a:rPr lang="fr-FR" dirty="0"/>
              <a:t> article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B96755-8585-461D-B0F0-A6724848E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43"/>
          <a:stretch/>
        </p:blipFill>
        <p:spPr>
          <a:xfrm>
            <a:off x="0" y="1896986"/>
            <a:ext cx="9144000" cy="35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05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5B353-7CBA-4987-A70D-D7DF1169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A9D90B9-8021-4C79-A120-94BBC700C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09" y="1412776"/>
            <a:ext cx="8666939" cy="309634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3AA66-3E04-4E55-A9C7-FB6C79A4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4619C9-D2F6-41A3-8506-BA4B97FE7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FB94B0-3710-4FDC-AF93-75DE5540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671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1AA9E-2190-4301-B14E-B00A5A41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DDBD86-C07A-458B-8203-68ECF7C6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A9D6E3-9FE0-443D-84BD-30C7BD30D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4A134A-2FDD-4978-B042-B4F97251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DFEC60F-B5F4-4677-AD5E-416848BF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628800"/>
            <a:ext cx="8244408" cy="408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10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F63FF9-247A-4793-8D95-A9033F55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Difficulty</a:t>
            </a:r>
            <a:r>
              <a:rPr lang="fr-FR" dirty="0"/>
              <a:t> of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Lod’s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BE2618-1E81-41DE-A422-7D9600ADC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Adaptive </a:t>
            </a:r>
            <a:r>
              <a:rPr lang="fr-FR" dirty="0" err="1"/>
              <a:t>mesh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 : </a:t>
            </a:r>
            <a:r>
              <a:rPr lang="fr-FR" dirty="0" err="1"/>
              <a:t>mesh</a:t>
            </a:r>
            <a:r>
              <a:rPr lang="fr-FR" dirty="0"/>
              <a:t> simplification / subdivision surfaces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7869B-FED2-4AF6-A9E2-283CDE21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CCB3BD-AFFF-4BBA-8BD5-83F54709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DBE720-35D8-4624-B7C2-D1DE3930F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641"/>
            <a:ext cx="9144000" cy="18407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EF0AA5A-D42E-40B0-85B5-BBF7AA1D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149676"/>
            <a:ext cx="2016224" cy="21452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1B26F4D-4C9C-4D4E-9EC2-7509902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522" y="4365817"/>
            <a:ext cx="3183946" cy="199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7F4C8-12F5-42B6-93D9-F1F9480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Difficulty</a:t>
            </a:r>
            <a:r>
              <a:rPr lang="fr-FR" dirty="0"/>
              <a:t> of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Lod’s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220278-1B01-4C73-BF76-269EF5C8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on </a:t>
            </a:r>
            <a:r>
              <a:rPr lang="fr-FR" dirty="0" err="1"/>
              <a:t>volumetric</a:t>
            </a:r>
            <a:r>
              <a:rPr lang="fr-FR" dirty="0"/>
              <a:t> approximations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4B1EF9-ABC1-430A-96F4-9C7B9D70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669E53-4141-4A58-A604-1B9B36EF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3AFBFB-3D58-4E9E-A14F-3C730205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4" y="3573016"/>
            <a:ext cx="4241850" cy="22677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4D70C7-8386-4B64-B4EA-1D0BD6E3F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79" t="2206" r="-796" b="36513"/>
          <a:stretch/>
        </p:blipFill>
        <p:spPr>
          <a:xfrm>
            <a:off x="18293" y="2301001"/>
            <a:ext cx="2634976" cy="11279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50648D9-A44E-4C5C-84CF-87E61E202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204864"/>
            <a:ext cx="1556915" cy="10357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D7A8DF-0082-41E5-B9CD-21DB71314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54434"/>
            <a:ext cx="4426675" cy="2014495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3D06028-4266-4744-AF9C-D467110EA6BA}"/>
              </a:ext>
            </a:extLst>
          </p:cNvPr>
          <p:cNvCxnSpPr/>
          <p:nvPr/>
        </p:nvCxnSpPr>
        <p:spPr>
          <a:xfrm flipV="1">
            <a:off x="4644008" y="2060848"/>
            <a:ext cx="0" cy="410445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48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Contributions of </a:t>
            </a:r>
            <a:r>
              <a:rPr lang="fr-FR" dirty="0" err="1"/>
              <a:t>this</a:t>
            </a:r>
            <a:r>
              <a:rPr lang="fr-FR" dirty="0"/>
              <a:t> article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6781717-4018-4694-90DD-7246A6DF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332"/>
            <a:ext cx="9144000" cy="46433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562DFA4-93E3-40EE-8333-F5B6082B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" y="1268760"/>
            <a:ext cx="9144000" cy="4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7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Split Macro / </a:t>
            </a:r>
            <a:r>
              <a:rPr lang="fr-FR" dirty="0" err="1"/>
              <a:t>Sub</a:t>
            </a:r>
            <a:r>
              <a:rPr lang="fr-FR" dirty="0"/>
              <a:t> </a:t>
            </a:r>
            <a:r>
              <a:rPr lang="fr-FR" dirty="0" err="1"/>
              <a:t>geometry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FEF8E91-8D0F-4C22-90DB-886A5566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95" y="1449217"/>
            <a:ext cx="8657410" cy="2141638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07/02/2020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74E5D6-7BE7-49BA-BEF9-838C3135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160" y="5661248"/>
            <a:ext cx="1373918" cy="6220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6E7F010-060E-4313-953C-A92CA8B2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" y="4149080"/>
            <a:ext cx="2922927" cy="15278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C5AA863-CE2E-4E91-B3C0-5EAFC8FFA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834" y="4404732"/>
            <a:ext cx="1443434" cy="155996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B4921E2-0473-4379-BD2F-8E2E030DF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065" y="4562406"/>
            <a:ext cx="2771800" cy="1345599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7D930653-C27E-41FD-8B80-F8B21B3D780A}"/>
              </a:ext>
            </a:extLst>
          </p:cNvPr>
          <p:cNvSpPr txBox="1">
            <a:spLocks/>
          </p:cNvSpPr>
          <p:nvPr/>
        </p:nvSpPr>
        <p:spPr>
          <a:xfrm>
            <a:off x="269979" y="3645024"/>
            <a:ext cx="721114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Char char="n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rgbClr val="6D5047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Intersection Line/</a:t>
            </a:r>
            <a:r>
              <a:rPr lang="fr-FR" dirty="0" err="1"/>
              <a:t>Sphere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4236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D5B1D-4672-4941-B42F-C14BD05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de la structure </a:t>
            </a:r>
            <a:r>
              <a:rPr lang="fr-FR" dirty="0" err="1"/>
              <a:t>half</a:t>
            </a:r>
            <a:r>
              <a:rPr lang="fr-FR" dirty="0"/>
              <a:t> </a:t>
            </a:r>
            <a:r>
              <a:rPr lang="fr-FR" dirty="0" err="1"/>
              <a:t>edges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2DD7E1-16AC-4D1C-A71A-A7895AAB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289F33-223E-48C9-A8D9-EF3E8107A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8798F9-10E3-4E16-9C28-12FFE060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EA8F885A-4FAD-4C46-A819-286D7016F62A}"/>
              </a:ext>
            </a:extLst>
          </p:cNvPr>
          <p:cNvSpPr/>
          <p:nvPr/>
        </p:nvSpPr>
        <p:spPr>
          <a:xfrm>
            <a:off x="1403648" y="1451685"/>
            <a:ext cx="1440160" cy="8640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F3289A3B-1DAD-4169-B276-489ED4232643}"/>
              </a:ext>
            </a:extLst>
          </p:cNvPr>
          <p:cNvSpPr/>
          <p:nvPr/>
        </p:nvSpPr>
        <p:spPr>
          <a:xfrm rot="3026583">
            <a:off x="4110270" y="1468233"/>
            <a:ext cx="1440160" cy="864096"/>
          </a:xfrm>
          <a:prstGeom prst="triangl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B8BC2E17-962D-41C1-891D-BA686355B544}"/>
              </a:ext>
            </a:extLst>
          </p:cNvPr>
          <p:cNvSpPr/>
          <p:nvPr/>
        </p:nvSpPr>
        <p:spPr>
          <a:xfrm>
            <a:off x="6467519" y="1444227"/>
            <a:ext cx="1440160" cy="864096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F9D16BF-7525-45D5-B5A4-90C33152A72F}"/>
                  </a:ext>
                </a:extLst>
              </p:cNvPr>
              <p:cNvSpPr txBox="1"/>
              <p:nvPr/>
            </p:nvSpPr>
            <p:spPr>
              <a:xfrm>
                <a:off x="241334" y="1658670"/>
                <a:ext cx="1031782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54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0" smtClean="0">
                              <a:latin typeface="Cambria Math" panose="02040503050406030204" pitchFamily="18" charset="0"/>
                            </a:rPr>
                            <m:t>                 ,         ,                  </m:t>
                          </m:r>
                        </m:e>
                      </m:d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F9D16BF-7525-45D5-B5A4-90C33152A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34" y="1658670"/>
                <a:ext cx="1031782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0B3F425-25DA-4047-A608-72DDEA9598B4}"/>
                  </a:ext>
                </a:extLst>
              </p:cNvPr>
              <p:cNvSpPr txBox="1"/>
              <p:nvPr/>
            </p:nvSpPr>
            <p:spPr>
              <a:xfrm>
                <a:off x="388484" y="2742019"/>
                <a:ext cx="962141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3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ctrlP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  , </m:t>
                          </m:r>
                          <m:d>
                            <m:dPr>
                              <m:ctrlP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 , (</m:t>
                          </m:r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3)       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0B3F425-25DA-4047-A608-72DDEA959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84" y="2742019"/>
                <a:ext cx="962141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4C46141-EA37-4F07-ADB1-7CFFB7C8FA12}"/>
              </a:ext>
            </a:extLst>
          </p:cNvPr>
          <p:cNvCxnSpPr/>
          <p:nvPr/>
        </p:nvCxnSpPr>
        <p:spPr>
          <a:xfrm flipV="1">
            <a:off x="1259632" y="2348880"/>
            <a:ext cx="864096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5A40E6C-3D4C-44FB-8476-EA4756EC71F6}"/>
              </a:ext>
            </a:extLst>
          </p:cNvPr>
          <p:cNvCxnSpPr>
            <a:cxnSpLocks/>
          </p:cNvCxnSpPr>
          <p:nvPr/>
        </p:nvCxnSpPr>
        <p:spPr>
          <a:xfrm flipV="1">
            <a:off x="3902348" y="2289464"/>
            <a:ext cx="575337" cy="4914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B9F4D6E-BF4F-45B5-936A-98E1251F951D}"/>
              </a:ext>
            </a:extLst>
          </p:cNvPr>
          <p:cNvCxnSpPr/>
          <p:nvPr/>
        </p:nvCxnSpPr>
        <p:spPr>
          <a:xfrm flipV="1">
            <a:off x="6432536" y="2348880"/>
            <a:ext cx="864096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D0E6B26-FA22-44C1-8628-93839CAD6C8E}"/>
              </a:ext>
            </a:extLst>
          </p:cNvPr>
          <p:cNvCxnSpPr>
            <a:cxnSpLocks/>
          </p:cNvCxnSpPr>
          <p:nvPr/>
        </p:nvCxnSpPr>
        <p:spPr>
          <a:xfrm flipV="1">
            <a:off x="4572000" y="2074168"/>
            <a:ext cx="425703" cy="7513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660A0D5-ABE7-40A4-99ED-6E86619D5AB7}"/>
              </a:ext>
            </a:extLst>
          </p:cNvPr>
          <p:cNvCxnSpPr>
            <a:cxnSpLocks/>
          </p:cNvCxnSpPr>
          <p:nvPr/>
        </p:nvCxnSpPr>
        <p:spPr>
          <a:xfrm flipV="1">
            <a:off x="1956753" y="1988840"/>
            <a:ext cx="431209" cy="8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75AEC97-9CB0-4DF5-A5F0-98250616CAC5}"/>
              </a:ext>
            </a:extLst>
          </p:cNvPr>
          <p:cNvCxnSpPr>
            <a:cxnSpLocks/>
          </p:cNvCxnSpPr>
          <p:nvPr/>
        </p:nvCxnSpPr>
        <p:spPr>
          <a:xfrm flipV="1">
            <a:off x="6920870" y="1900282"/>
            <a:ext cx="459442" cy="9568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E35C617-1E53-4335-8F2E-F8D8D48140EB}"/>
              </a:ext>
            </a:extLst>
          </p:cNvPr>
          <p:cNvCxnSpPr>
            <a:cxnSpLocks/>
          </p:cNvCxnSpPr>
          <p:nvPr/>
        </p:nvCxnSpPr>
        <p:spPr>
          <a:xfrm flipH="1" flipV="1">
            <a:off x="1942413" y="1876275"/>
            <a:ext cx="729276" cy="94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CA72B49-65EB-4C37-A843-DF2A8BFC17A4}"/>
              </a:ext>
            </a:extLst>
          </p:cNvPr>
          <p:cNvCxnSpPr>
            <a:cxnSpLocks/>
          </p:cNvCxnSpPr>
          <p:nvPr/>
        </p:nvCxnSpPr>
        <p:spPr>
          <a:xfrm flipH="1" flipV="1">
            <a:off x="4500952" y="1658670"/>
            <a:ext cx="597412" cy="119849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D3F2BD5-7A85-425D-955E-3285C029CF6F}"/>
              </a:ext>
            </a:extLst>
          </p:cNvPr>
          <p:cNvCxnSpPr>
            <a:cxnSpLocks/>
          </p:cNvCxnSpPr>
          <p:nvPr/>
        </p:nvCxnSpPr>
        <p:spPr>
          <a:xfrm flipH="1" flipV="1">
            <a:off x="6920870" y="1876275"/>
            <a:ext cx="756084" cy="922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riangle isocèle 31">
            <a:extLst>
              <a:ext uri="{FF2B5EF4-FFF2-40B4-BE49-F238E27FC236}">
                <a16:creationId xmlns:a16="http://schemas.microsoft.com/office/drawing/2014/main" id="{89120A23-D59C-4E50-B551-E3365DB67C88}"/>
              </a:ext>
            </a:extLst>
          </p:cNvPr>
          <p:cNvSpPr/>
          <p:nvPr/>
        </p:nvSpPr>
        <p:spPr>
          <a:xfrm rot="20312637">
            <a:off x="1135252" y="3487152"/>
            <a:ext cx="1440160" cy="8640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riangle isocèle 35">
            <a:extLst>
              <a:ext uri="{FF2B5EF4-FFF2-40B4-BE49-F238E27FC236}">
                <a16:creationId xmlns:a16="http://schemas.microsoft.com/office/drawing/2014/main" id="{ED644030-F177-476B-85CD-03F6C1919D7B}"/>
              </a:ext>
            </a:extLst>
          </p:cNvPr>
          <p:cNvSpPr/>
          <p:nvPr/>
        </p:nvSpPr>
        <p:spPr>
          <a:xfrm rot="1467220">
            <a:off x="1634734" y="3800648"/>
            <a:ext cx="956117" cy="1216486"/>
          </a:xfrm>
          <a:prstGeom prst="triangle">
            <a:avLst>
              <a:gd name="adj" fmla="val 1000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62ED1A81-395B-475D-BB73-709923DEF507}"/>
              </a:ext>
            </a:extLst>
          </p:cNvPr>
          <p:cNvSpPr/>
          <p:nvPr/>
        </p:nvSpPr>
        <p:spPr>
          <a:xfrm>
            <a:off x="2595197" y="3929150"/>
            <a:ext cx="1440160" cy="1296144"/>
          </a:xfrm>
          <a:prstGeom prst="triangle">
            <a:avLst>
              <a:gd name="adj" fmla="val 186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1C2B24D8-144C-4AF0-8AFC-C3F877CC5061}"/>
                  </a:ext>
                </a:extLst>
              </p:cNvPr>
              <p:cNvSpPr txBox="1"/>
              <p:nvPr/>
            </p:nvSpPr>
            <p:spPr>
              <a:xfrm>
                <a:off x="241334" y="5446591"/>
                <a:ext cx="95925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3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ctrlP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,−1,−1</m:t>
                              </m:r>
                            </m:e>
                          </m:d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  , </m:t>
                          </m:r>
                          <m:d>
                            <m:dPr>
                              <m:ctrlP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sz="3600" b="0" i="0" smtClean="0">
                                  <a:latin typeface="Cambria Math" panose="02040503050406030204" pitchFamily="18" charset="0"/>
                                </a:rPr>
                                <m:t>,−1,−1</m:t>
                              </m:r>
                            </m:e>
                          </m:d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 , (1,−1,−1)       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1C2B24D8-144C-4AF0-8AFC-C3F877CC5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34" y="5446591"/>
                <a:ext cx="959256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80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656" y="404664"/>
            <a:ext cx="7211144" cy="1124316"/>
          </a:xfrm>
        </p:spPr>
        <p:txBody>
          <a:bodyPr/>
          <a:lstStyle/>
          <a:p>
            <a:r>
              <a:rPr lang="fr-FR" dirty="0"/>
              <a:t>Is On Macro Surface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74E5D6-7BE7-49BA-BEF9-838C3135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60" y="5661248"/>
            <a:ext cx="1373918" cy="622067"/>
          </a:xfrm>
          <a:prstGeom prst="rect">
            <a:avLst/>
          </a:prstGeom>
        </p:spPr>
      </p:pic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DB7754F7-5678-4A78-82B2-F481F6BB5C96}"/>
              </a:ext>
            </a:extLst>
          </p:cNvPr>
          <p:cNvSpPr/>
          <p:nvPr/>
        </p:nvSpPr>
        <p:spPr>
          <a:xfrm rot="9832908">
            <a:off x="5473372" y="897294"/>
            <a:ext cx="3650919" cy="720080"/>
          </a:xfrm>
          <a:prstGeom prst="triangle">
            <a:avLst>
              <a:gd name="adj" fmla="val 198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igne de multiplication 13">
            <a:extLst>
              <a:ext uri="{FF2B5EF4-FFF2-40B4-BE49-F238E27FC236}">
                <a16:creationId xmlns:a16="http://schemas.microsoft.com/office/drawing/2014/main" id="{AD46A423-A03A-477A-8C49-75C62FE3190E}"/>
              </a:ext>
            </a:extLst>
          </p:cNvPr>
          <p:cNvSpPr/>
          <p:nvPr/>
        </p:nvSpPr>
        <p:spPr>
          <a:xfrm>
            <a:off x="7823829" y="786802"/>
            <a:ext cx="360040" cy="36004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78AE4B2-1536-4EA2-AEC9-40CB78506E71}"/>
              </a:ext>
            </a:extLst>
          </p:cNvPr>
          <p:cNvSpPr/>
          <p:nvPr/>
        </p:nvSpPr>
        <p:spPr>
          <a:xfrm>
            <a:off x="6891974" y="157117"/>
            <a:ext cx="2097466" cy="1741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A2CDF9E-9CF3-4B97-8F71-AF4841CF3CBC}"/>
              </a:ext>
            </a:extLst>
          </p:cNvPr>
          <p:cNvSpPr/>
          <p:nvPr/>
        </p:nvSpPr>
        <p:spPr>
          <a:xfrm>
            <a:off x="6891974" y="820767"/>
            <a:ext cx="2097466" cy="340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640BE67-E0D9-4B9C-9BE9-F98C1A8A06FD}"/>
              </a:ext>
            </a:extLst>
          </p:cNvPr>
          <p:cNvSpPr txBox="1"/>
          <p:nvPr/>
        </p:nvSpPr>
        <p:spPr>
          <a:xfrm>
            <a:off x="6491681" y="193957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Barycentre / Radius fixé</a:t>
            </a:r>
          </a:p>
        </p:txBody>
      </p:sp>
      <p:sp>
        <p:nvSpPr>
          <p:cNvPr id="19" name="Accolades 18">
            <a:extLst>
              <a:ext uri="{FF2B5EF4-FFF2-40B4-BE49-F238E27FC236}">
                <a16:creationId xmlns:a16="http://schemas.microsoft.com/office/drawing/2014/main" id="{B0D6C551-CE91-4A34-BB91-1240A84F097F}"/>
              </a:ext>
            </a:extLst>
          </p:cNvPr>
          <p:cNvSpPr/>
          <p:nvPr/>
        </p:nvSpPr>
        <p:spPr>
          <a:xfrm>
            <a:off x="1115616" y="1504277"/>
            <a:ext cx="2448272" cy="30830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F2F2F84-6BA5-47CD-8D5D-EB2EA7ABE25A}"/>
              </a:ext>
            </a:extLst>
          </p:cNvPr>
          <p:cNvSpPr txBox="1"/>
          <p:nvPr/>
        </p:nvSpPr>
        <p:spPr>
          <a:xfrm>
            <a:off x="248106" y="1439582"/>
            <a:ext cx="5760640" cy="1477328"/>
          </a:xfrm>
          <a:prstGeom prst="rect">
            <a:avLst/>
          </a:prstGeom>
          <a:noFill/>
          <a:ln>
            <a:solidFill>
              <a:schemeClr val="accent2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While</a:t>
            </a:r>
            <a:r>
              <a:rPr lang="fr-FR" dirty="0"/>
              <a:t>     </a:t>
            </a:r>
            <a:r>
              <a:rPr lang="fr-FR" dirty="0" err="1">
                <a:solidFill>
                  <a:schemeClr val="accent1"/>
                </a:solidFill>
              </a:rPr>
              <a:t>Triangles_To_Explore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/>
              <a:t>     != </a:t>
            </a:r>
            <a:r>
              <a:rPr lang="fr-FR" dirty="0" err="1"/>
              <a:t>empty</a:t>
            </a:r>
            <a:r>
              <a:rPr lang="fr-FR" dirty="0"/>
              <a:t> :</a:t>
            </a:r>
          </a:p>
          <a:p>
            <a:r>
              <a:rPr lang="fr-FR" dirty="0"/>
              <a:t>	</a:t>
            </a:r>
            <a:r>
              <a:rPr lang="fr-FR" dirty="0" err="1">
                <a:solidFill>
                  <a:srgbClr val="FF0000"/>
                </a:solidFill>
              </a:rPr>
              <a:t>current_Triangle</a:t>
            </a:r>
            <a:r>
              <a:rPr lang="fr-FR" dirty="0"/>
              <a:t>=</a:t>
            </a:r>
            <a:r>
              <a:rPr lang="fr-FR" dirty="0" err="1">
                <a:solidFill>
                  <a:schemeClr val="accent1"/>
                </a:solidFill>
              </a:rPr>
              <a:t>Triangles_To_Explore</a:t>
            </a:r>
            <a:r>
              <a:rPr lang="fr-FR" dirty="0" err="1"/>
              <a:t>.pop</a:t>
            </a:r>
            <a:r>
              <a:rPr lang="fr-FR" dirty="0"/>
              <a:t>();</a:t>
            </a:r>
          </a:p>
          <a:p>
            <a:r>
              <a:rPr lang="fr-FR" dirty="0">
                <a:solidFill>
                  <a:srgbClr val="C00000"/>
                </a:solidFill>
              </a:rPr>
              <a:t>	</a:t>
            </a:r>
            <a:r>
              <a:rPr lang="fr-FR" dirty="0">
                <a:solidFill>
                  <a:srgbClr val="028020"/>
                </a:solidFill>
              </a:rPr>
              <a:t>Explore (</a:t>
            </a:r>
            <a:r>
              <a:rPr lang="fr-FR" dirty="0" err="1">
                <a:solidFill>
                  <a:srgbClr val="FF0000"/>
                </a:solidFill>
              </a:rPr>
              <a:t>current_Triangle</a:t>
            </a:r>
            <a:r>
              <a:rPr lang="fr-FR" dirty="0">
                <a:solidFill>
                  <a:srgbClr val="028020"/>
                </a:solidFill>
              </a:rPr>
              <a:t>); </a:t>
            </a:r>
          </a:p>
          <a:p>
            <a:r>
              <a:rPr lang="fr-FR" dirty="0">
                <a:solidFill>
                  <a:schemeClr val="accent1"/>
                </a:solidFill>
              </a:rPr>
              <a:t>	</a:t>
            </a:r>
            <a:r>
              <a:rPr lang="fr-FR" dirty="0" err="1">
                <a:solidFill>
                  <a:schemeClr val="accent1"/>
                </a:solidFill>
              </a:rPr>
              <a:t>Explored_Triangles</a:t>
            </a:r>
            <a:r>
              <a:rPr lang="fr-FR" dirty="0" err="1"/>
              <a:t>.push</a:t>
            </a:r>
            <a:r>
              <a:rPr lang="fr-FR" dirty="0"/>
              <a:t>(</a:t>
            </a:r>
            <a:r>
              <a:rPr lang="fr-FR" dirty="0" err="1">
                <a:solidFill>
                  <a:srgbClr val="FF0000"/>
                </a:solidFill>
              </a:rPr>
              <a:t>current_Triangle</a:t>
            </a:r>
            <a:r>
              <a:rPr lang="fr-FR" dirty="0"/>
              <a:t>);</a:t>
            </a:r>
          </a:p>
          <a:p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46181F3-4DA1-4735-82FA-011CA18EACF8}"/>
              </a:ext>
            </a:extLst>
          </p:cNvPr>
          <p:cNvSpPr txBox="1"/>
          <p:nvPr/>
        </p:nvSpPr>
        <p:spPr>
          <a:xfrm>
            <a:off x="82576" y="3270243"/>
            <a:ext cx="8978847" cy="1477328"/>
          </a:xfrm>
          <a:prstGeom prst="rect">
            <a:avLst/>
          </a:prstGeom>
          <a:noFill/>
          <a:ln>
            <a:solidFill>
              <a:srgbClr val="02802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28020"/>
                </a:solidFill>
              </a:rPr>
              <a:t>Explore () { </a:t>
            </a:r>
            <a:r>
              <a:rPr lang="fr-FR" dirty="0"/>
              <a:t>Pour les triangles voisins du </a:t>
            </a:r>
            <a:r>
              <a:rPr lang="fr-FR" dirty="0" err="1">
                <a:solidFill>
                  <a:srgbClr val="FF0000"/>
                </a:solidFill>
              </a:rPr>
              <a:t>current_Triangle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:</a:t>
            </a:r>
          </a:p>
          <a:p>
            <a:r>
              <a:rPr lang="fr-FR" dirty="0"/>
              <a:t>Si Intersection </a:t>
            </a:r>
            <a:r>
              <a:rPr lang="fr-FR" dirty="0" err="1"/>
              <a:t>Sphere</a:t>
            </a:r>
            <a:r>
              <a:rPr lang="fr-FR" dirty="0"/>
              <a:t> &amp;&amp; Si not in (</a:t>
            </a:r>
            <a:r>
              <a:rPr lang="fr-FR" dirty="0" err="1">
                <a:solidFill>
                  <a:schemeClr val="accent1"/>
                </a:solidFill>
              </a:rPr>
              <a:t>Triangles_To_Explore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/>
              <a:t>and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Explored_Triangles</a:t>
            </a:r>
            <a:r>
              <a:rPr lang="fr-FR" dirty="0">
                <a:solidFill>
                  <a:schemeClr val="accent1"/>
                </a:solidFill>
              </a:rPr>
              <a:t>):</a:t>
            </a:r>
          </a:p>
          <a:p>
            <a:r>
              <a:rPr lang="fr-FR" dirty="0">
                <a:solidFill>
                  <a:schemeClr val="accent1"/>
                </a:solidFill>
              </a:rPr>
              <a:t>               </a:t>
            </a:r>
            <a:r>
              <a:rPr lang="fr-FR" dirty="0" err="1">
                <a:solidFill>
                  <a:schemeClr val="accent1"/>
                </a:solidFill>
              </a:rPr>
              <a:t>Triangles_To_Explore.push</a:t>
            </a:r>
            <a:r>
              <a:rPr lang="fr-FR" dirty="0">
                <a:solidFill>
                  <a:schemeClr val="accent1"/>
                </a:solidFill>
              </a:rPr>
              <a:t>();</a:t>
            </a:r>
          </a:p>
          <a:p>
            <a:r>
              <a:rPr lang="fr-FR" dirty="0"/>
              <a:t>Si </a:t>
            </a:r>
            <a:r>
              <a:rPr lang="fr-FR" dirty="0" err="1"/>
              <a:t>current_Triangle</a:t>
            </a:r>
            <a:r>
              <a:rPr lang="fr-FR" dirty="0"/>
              <a:t> </a:t>
            </a:r>
            <a:r>
              <a:rPr lang="fr-FR" dirty="0" err="1"/>
              <a:t>interects</a:t>
            </a:r>
            <a:r>
              <a:rPr lang="fr-FR" dirty="0"/>
              <a:t> </a:t>
            </a:r>
            <a:r>
              <a:rPr lang="fr-FR" dirty="0" err="1"/>
              <a:t>Sphere</a:t>
            </a:r>
            <a:r>
              <a:rPr lang="fr-FR" dirty="0"/>
              <a:t> :</a:t>
            </a:r>
          </a:p>
          <a:p>
            <a:r>
              <a:rPr lang="fr-FR" dirty="0">
                <a:solidFill>
                  <a:srgbClr val="C00000"/>
                </a:solidFill>
              </a:rPr>
              <a:t>               </a:t>
            </a:r>
            <a:r>
              <a:rPr lang="fr-FR" dirty="0" err="1">
                <a:solidFill>
                  <a:srgbClr val="C00000"/>
                </a:solidFill>
              </a:rPr>
              <a:t>List_Triangles_Intersection</a:t>
            </a:r>
            <a:r>
              <a:rPr lang="fr-FR" dirty="0"/>
              <a:t>+=</a:t>
            </a:r>
            <a:r>
              <a:rPr lang="fr-FR" dirty="0" err="1">
                <a:solidFill>
                  <a:srgbClr val="FF0000"/>
                </a:solidFill>
              </a:rPr>
              <a:t>current_Triangle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028020"/>
                </a:solidFill>
              </a:rPr>
              <a:t>}</a:t>
            </a:r>
          </a:p>
        </p:txBody>
      </p:sp>
      <p:pic>
        <p:nvPicPr>
          <p:cNvPr id="24" name="Espace réservé du contenu 6">
            <a:extLst>
              <a:ext uri="{FF2B5EF4-FFF2-40B4-BE49-F238E27FC236}">
                <a16:creationId xmlns:a16="http://schemas.microsoft.com/office/drawing/2014/main" id="{CBB40D47-24A5-4DF8-B475-29535C41E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0836" t="11529" r="5241" b="35688"/>
          <a:stretch/>
        </p:blipFill>
        <p:spPr>
          <a:xfrm>
            <a:off x="4644008" y="4932690"/>
            <a:ext cx="1440160" cy="1350626"/>
          </a:xfrm>
          <a:prstGeom prst="rect">
            <a:avLst/>
          </a:prstGeom>
        </p:spPr>
      </p:pic>
      <p:pic>
        <p:nvPicPr>
          <p:cNvPr id="25" name="Espace réservé du contenu 6">
            <a:extLst>
              <a:ext uri="{FF2B5EF4-FFF2-40B4-BE49-F238E27FC236}">
                <a16:creationId xmlns:a16="http://schemas.microsoft.com/office/drawing/2014/main" id="{4E4B28D7-8620-424A-8996-4C8BF2704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2" t="7444" r="57217" b="39061"/>
          <a:stretch/>
        </p:blipFill>
        <p:spPr>
          <a:xfrm>
            <a:off x="2411760" y="5013176"/>
            <a:ext cx="1507883" cy="1129724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4401944-8A39-42EB-8280-1F384A26B8D4}"/>
              </a:ext>
            </a:extLst>
          </p:cNvPr>
          <p:cNvCxnSpPr/>
          <p:nvPr/>
        </p:nvCxnSpPr>
        <p:spPr>
          <a:xfrm>
            <a:off x="1979712" y="4725144"/>
            <a:ext cx="864096" cy="11521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0D333C01-677B-4C9D-95F6-999F6F9C0969}"/>
              </a:ext>
            </a:extLst>
          </p:cNvPr>
          <p:cNvCxnSpPr>
            <a:cxnSpLocks/>
          </p:cNvCxnSpPr>
          <p:nvPr/>
        </p:nvCxnSpPr>
        <p:spPr>
          <a:xfrm>
            <a:off x="1979712" y="4725144"/>
            <a:ext cx="864096" cy="4320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978A64D-95E8-429C-95BB-F3A8A79569F3}"/>
              </a:ext>
            </a:extLst>
          </p:cNvPr>
          <p:cNvCxnSpPr/>
          <p:nvPr/>
        </p:nvCxnSpPr>
        <p:spPr>
          <a:xfrm>
            <a:off x="4211960" y="4725144"/>
            <a:ext cx="864096" cy="11521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1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Has Single Component 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74E5D6-7BE7-49BA-BEF9-838C3135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60" y="5661248"/>
            <a:ext cx="1373918" cy="6220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EDB725-F03F-4E1D-8AF0-4DBD3D2DB2D3}"/>
              </a:ext>
            </a:extLst>
          </p:cNvPr>
          <p:cNvSpPr/>
          <p:nvPr/>
        </p:nvSpPr>
        <p:spPr>
          <a:xfrm>
            <a:off x="539552" y="1556792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List_Triangles_Intersection</a:t>
            </a:r>
            <a:r>
              <a:rPr lang="fr-FR" dirty="0">
                <a:solidFill>
                  <a:srgbClr val="C00000"/>
                </a:solidFill>
              </a:rPr>
              <a:t>         </a:t>
            </a:r>
            <a:r>
              <a:rPr lang="fr-FR" dirty="0"/>
              <a:t>-&gt; </a:t>
            </a:r>
            <a:r>
              <a:rPr lang="fr-FR" dirty="0" err="1">
                <a:solidFill>
                  <a:srgbClr val="028020"/>
                </a:solidFill>
              </a:rPr>
              <a:t>CurrentGroupe</a:t>
            </a:r>
            <a:r>
              <a:rPr lang="fr-FR" dirty="0">
                <a:solidFill>
                  <a:srgbClr val="028020"/>
                </a:solidFill>
              </a:rPr>
              <a:t>  </a:t>
            </a:r>
            <a:r>
              <a:rPr lang="fr-FR" dirty="0"/>
              <a:t>      </a:t>
            </a:r>
            <a:r>
              <a:rPr lang="fr-FR" dirty="0">
                <a:solidFill>
                  <a:srgbClr val="028020"/>
                </a:solidFill>
              </a:rPr>
              <a:t>-1,…….., -1  </a:t>
            </a:r>
          </a:p>
        </p:txBody>
      </p:sp>
      <p:sp>
        <p:nvSpPr>
          <p:cNvPr id="13" name="Accolades 12">
            <a:extLst>
              <a:ext uri="{FF2B5EF4-FFF2-40B4-BE49-F238E27FC236}">
                <a16:creationId xmlns:a16="http://schemas.microsoft.com/office/drawing/2014/main" id="{7EF40687-7DC0-463A-A617-EA63B162F57D}"/>
              </a:ext>
            </a:extLst>
          </p:cNvPr>
          <p:cNvSpPr/>
          <p:nvPr/>
        </p:nvSpPr>
        <p:spPr>
          <a:xfrm>
            <a:off x="539552" y="1484784"/>
            <a:ext cx="3024336" cy="504056"/>
          </a:xfrm>
          <a:prstGeom prst="bracePair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14" name="Accolades 13">
            <a:extLst>
              <a:ext uri="{FF2B5EF4-FFF2-40B4-BE49-F238E27FC236}">
                <a16:creationId xmlns:a16="http://schemas.microsoft.com/office/drawing/2014/main" id="{F78138AB-EE78-4E60-BCB1-9E523E539BFA}"/>
              </a:ext>
            </a:extLst>
          </p:cNvPr>
          <p:cNvSpPr/>
          <p:nvPr/>
        </p:nvSpPr>
        <p:spPr>
          <a:xfrm>
            <a:off x="6120172" y="1556792"/>
            <a:ext cx="1440160" cy="432048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BC7900-F563-4C75-A4C7-F15B592C93C6}"/>
              </a:ext>
            </a:extLst>
          </p:cNvPr>
          <p:cNvSpPr txBox="1"/>
          <p:nvPr/>
        </p:nvSpPr>
        <p:spPr>
          <a:xfrm>
            <a:off x="611560" y="2204864"/>
            <a:ext cx="8075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exists</a:t>
            </a:r>
            <a:r>
              <a:rPr lang="fr-FR" dirty="0"/>
              <a:t> triangles </a:t>
            </a:r>
            <a:r>
              <a:rPr lang="fr-FR" dirty="0" err="1"/>
              <a:t>that</a:t>
            </a:r>
            <a:r>
              <a:rPr lang="fr-FR" dirty="0"/>
              <a:t> has not been </a:t>
            </a:r>
            <a:r>
              <a:rPr lang="fr-FR" dirty="0" err="1"/>
              <a:t>visited</a:t>
            </a:r>
            <a:r>
              <a:rPr lang="fr-FR" dirty="0"/>
              <a:t> :</a:t>
            </a:r>
          </a:p>
          <a:p>
            <a:r>
              <a:rPr lang="fr-FR" dirty="0"/>
              <a:t>	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Q.</a:t>
            </a:r>
            <a:r>
              <a:rPr lang="fr-FR" dirty="0" err="1"/>
              <a:t>push</a:t>
            </a:r>
            <a:r>
              <a:rPr lang="fr-FR" dirty="0"/>
              <a:t> (</a:t>
            </a:r>
            <a:r>
              <a:rPr lang="fr-FR" dirty="0" err="1">
                <a:solidFill>
                  <a:srgbClr val="C00000"/>
                </a:solidFill>
              </a:rPr>
              <a:t>Ensemble_Triangles_Intersection</a:t>
            </a:r>
            <a:r>
              <a:rPr lang="fr-FR" dirty="0">
                <a:solidFill>
                  <a:srgbClr val="C00000"/>
                </a:solidFill>
              </a:rPr>
              <a:t> not </a:t>
            </a:r>
            <a:r>
              <a:rPr lang="fr-FR" dirty="0" err="1">
                <a:solidFill>
                  <a:srgbClr val="C00000"/>
                </a:solidFill>
              </a:rPr>
              <a:t>visited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yet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/>
              <a:t>);</a:t>
            </a:r>
          </a:p>
          <a:p>
            <a:r>
              <a:rPr lang="fr-FR" dirty="0">
                <a:solidFill>
                  <a:srgbClr val="C00000"/>
                </a:solidFill>
              </a:rPr>
              <a:t>	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IndexCurrentGroupe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++;</a:t>
            </a:r>
          </a:p>
          <a:p>
            <a:r>
              <a:rPr lang="fr-FR" dirty="0">
                <a:solidFill>
                  <a:srgbClr val="C00000"/>
                </a:solidFill>
              </a:rPr>
              <a:t>	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Q</a:t>
            </a:r>
            <a:r>
              <a:rPr lang="fr-FR" dirty="0"/>
              <a:t> != </a:t>
            </a:r>
            <a:r>
              <a:rPr lang="fr-FR" dirty="0" err="1"/>
              <a:t>empty</a:t>
            </a:r>
            <a:r>
              <a:rPr lang="fr-FR" dirty="0"/>
              <a:t> :</a:t>
            </a:r>
          </a:p>
          <a:p>
            <a:r>
              <a:rPr lang="fr-FR" dirty="0"/>
              <a:t>		Pour voisins de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Q</a:t>
            </a:r>
            <a:r>
              <a:rPr lang="fr-FR" dirty="0"/>
              <a:t> s’il existe :</a:t>
            </a:r>
          </a:p>
          <a:p>
            <a:r>
              <a:rPr lang="fr-FR" dirty="0"/>
              <a:t>			if not </a:t>
            </a:r>
            <a:r>
              <a:rPr lang="fr-FR" dirty="0" err="1"/>
              <a:t>visited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 :</a:t>
            </a:r>
          </a:p>
          <a:p>
            <a:r>
              <a:rPr lang="fr-FR" dirty="0"/>
              <a:t>				</a:t>
            </a:r>
            <a:r>
              <a:rPr lang="fr-FR" dirty="0" err="1">
                <a:solidFill>
                  <a:srgbClr val="028020"/>
                </a:solidFill>
              </a:rPr>
              <a:t>currentGroupe</a:t>
            </a:r>
            <a:r>
              <a:rPr lang="fr-FR" dirty="0">
                <a:solidFill>
                  <a:srgbClr val="028020"/>
                </a:solidFill>
              </a:rPr>
              <a:t> </a:t>
            </a:r>
            <a:r>
              <a:rPr lang="fr-FR" dirty="0"/>
              <a:t>-&gt;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IndexCurrentGroupe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				Q </a:t>
            </a:r>
            <a:r>
              <a:rPr lang="fr-FR" dirty="0"/>
              <a:t>. push ( triangle ) ;</a:t>
            </a:r>
          </a:p>
        </p:txBody>
      </p:sp>
      <p:pic>
        <p:nvPicPr>
          <p:cNvPr id="16" name="Espace réservé du contenu 6">
            <a:extLst>
              <a:ext uri="{FF2B5EF4-FFF2-40B4-BE49-F238E27FC236}">
                <a16:creationId xmlns:a16="http://schemas.microsoft.com/office/drawing/2014/main" id="{D286DF3B-15E6-493C-8A28-96ACCAF31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5984" t="11169"/>
          <a:stretch/>
        </p:blipFill>
        <p:spPr>
          <a:xfrm>
            <a:off x="5508104" y="4642711"/>
            <a:ext cx="1800200" cy="1647179"/>
          </a:xfrm>
          <a:prstGeom prst="rect">
            <a:avLst/>
          </a:prstGeom>
        </p:spPr>
      </p:pic>
      <p:pic>
        <p:nvPicPr>
          <p:cNvPr id="17" name="Espace réservé du contenu 6">
            <a:extLst>
              <a:ext uri="{FF2B5EF4-FFF2-40B4-BE49-F238E27FC236}">
                <a16:creationId xmlns:a16="http://schemas.microsoft.com/office/drawing/2014/main" id="{8AACEF45-BA29-4E38-82CB-8D33728A4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61"/>
          <a:stretch/>
        </p:blipFill>
        <p:spPr>
          <a:xfrm>
            <a:off x="1945756" y="4607340"/>
            <a:ext cx="3370820" cy="17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3455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Télécom Bretagne">
  <a:themeElements>
    <a:clrScheme name="Télécom ParisTech">
      <a:dk1>
        <a:sysClr val="windowText" lastClr="000000"/>
      </a:dk1>
      <a:lt1>
        <a:sysClr val="window" lastClr="FFFFFF"/>
      </a:lt1>
      <a:dk2>
        <a:srgbClr val="BF1238"/>
      </a:dk2>
      <a:lt2>
        <a:srgbClr val="B8B8B8"/>
      </a:lt2>
      <a:accent1>
        <a:srgbClr val="001489"/>
      </a:accent1>
      <a:accent2>
        <a:srgbClr val="000000"/>
      </a:accent2>
      <a:accent3>
        <a:srgbClr val="6D5047"/>
      </a:accent3>
      <a:accent4>
        <a:srgbClr val="BF1238"/>
      </a:accent4>
      <a:accent5>
        <a:srgbClr val="BF1238"/>
      </a:accent5>
      <a:accent6>
        <a:srgbClr val="BF123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6742</TotalTime>
  <Words>766</Words>
  <Application>Microsoft Office PowerPoint</Application>
  <PresentationFormat>Affichage à l'écran (4:3)</PresentationFormat>
  <Paragraphs>185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Wingdings</vt:lpstr>
      <vt:lpstr>Modèle Télécom Bretagne</vt:lpstr>
      <vt:lpstr>Hybrid Mesh Volume LoDs for all scale prefiltering of complex 3d assets</vt:lpstr>
      <vt:lpstr>LoDs goal’s</vt:lpstr>
      <vt:lpstr>Difficulty of old Lod’s</vt:lpstr>
      <vt:lpstr>Difficulty of old Lod’s</vt:lpstr>
      <vt:lpstr>Contributions of this article</vt:lpstr>
      <vt:lpstr>Split Macro / Sub geometry</vt:lpstr>
      <vt:lpstr>Creation de la structure half edges</vt:lpstr>
      <vt:lpstr>Is On Macro Surface </vt:lpstr>
      <vt:lpstr>Has Single Component ?</vt:lpstr>
      <vt:lpstr>Présentation PowerPoint</vt:lpstr>
      <vt:lpstr>Step 2 : Potentiel To Macro Surface</vt:lpstr>
      <vt:lpstr>Potentiel To Real Macro</vt:lpstr>
      <vt:lpstr>Decimation QEM</vt:lpstr>
      <vt:lpstr>Présentation PowerPoint</vt:lpstr>
      <vt:lpstr>Voxelization</vt:lpstr>
      <vt:lpstr>Voxelisation</vt:lpstr>
      <vt:lpstr>Seamless transition</vt:lpstr>
      <vt:lpstr>List of steps to enable interpolation</vt:lpstr>
      <vt:lpstr>Demo</vt:lpstr>
      <vt:lpstr>To Do</vt:lpstr>
      <vt:lpstr>Implementation</vt:lpstr>
      <vt:lpstr>SGGX Distribution</vt:lpstr>
      <vt:lpstr>Présentation PowerPoint</vt:lpstr>
      <vt:lpstr>Voxelization</vt:lpstr>
      <vt:lpstr>Contributions of this article</vt:lpstr>
      <vt:lpstr>Results</vt:lpstr>
      <vt:lpstr>Results</vt:lpstr>
    </vt:vector>
  </TitlesOfParts>
  <Company>Institut Mines-Télécom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Gilles Charpenel;Implica</dc:creator>
  <cp:lastModifiedBy>Paul-Ernest Martin</cp:lastModifiedBy>
  <cp:revision>95</cp:revision>
  <dcterms:created xsi:type="dcterms:W3CDTF">2013-01-04T16:51:24Z</dcterms:created>
  <dcterms:modified xsi:type="dcterms:W3CDTF">2020-02-07T15:38:54Z</dcterms:modified>
</cp:coreProperties>
</file>